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handoutMasterIdLst>
    <p:handoutMasterId r:id="rId48"/>
  </p:handoutMasterIdLst>
  <p:sldIdLst>
    <p:sldId id="322" r:id="rId2"/>
    <p:sldId id="323" r:id="rId3"/>
    <p:sldId id="321" r:id="rId4"/>
    <p:sldId id="256" r:id="rId5"/>
    <p:sldId id="264" r:id="rId6"/>
    <p:sldId id="318" r:id="rId7"/>
    <p:sldId id="293" r:id="rId8"/>
    <p:sldId id="327" r:id="rId9"/>
    <p:sldId id="277" r:id="rId10"/>
    <p:sldId id="292" r:id="rId11"/>
    <p:sldId id="259" r:id="rId12"/>
    <p:sldId id="285" r:id="rId13"/>
    <p:sldId id="282" r:id="rId14"/>
    <p:sldId id="294" r:id="rId15"/>
    <p:sldId id="319" r:id="rId16"/>
    <p:sldId id="305" r:id="rId17"/>
    <p:sldId id="328" r:id="rId18"/>
    <p:sldId id="273" r:id="rId19"/>
    <p:sldId id="312" r:id="rId20"/>
    <p:sldId id="313" r:id="rId21"/>
    <p:sldId id="314" r:id="rId22"/>
    <p:sldId id="269" r:id="rId23"/>
    <p:sldId id="283" r:id="rId24"/>
    <p:sldId id="284" r:id="rId25"/>
    <p:sldId id="271" r:id="rId26"/>
    <p:sldId id="299" r:id="rId27"/>
    <p:sldId id="287" r:id="rId28"/>
    <p:sldId id="306" r:id="rId29"/>
    <p:sldId id="286" r:id="rId30"/>
    <p:sldId id="278" r:id="rId31"/>
    <p:sldId id="258" r:id="rId32"/>
    <p:sldId id="274" r:id="rId33"/>
    <p:sldId id="300" r:id="rId34"/>
    <p:sldId id="316" r:id="rId35"/>
    <p:sldId id="326" r:id="rId36"/>
    <p:sldId id="317" r:id="rId37"/>
    <p:sldId id="297" r:id="rId38"/>
    <p:sldId id="290" r:id="rId39"/>
    <p:sldId id="301" r:id="rId40"/>
    <p:sldId id="302" r:id="rId41"/>
    <p:sldId id="303" r:id="rId42"/>
    <p:sldId id="304" r:id="rId43"/>
    <p:sldId id="298" r:id="rId44"/>
    <p:sldId id="307" r:id="rId45"/>
    <p:sldId id="295" r:id="rId46"/>
  </p:sldIdLst>
  <p:sldSz cx="9793288" cy="735171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5">
          <p15:clr>
            <a:srgbClr val="A4A3A4"/>
          </p15:clr>
        </p15:guide>
        <p15:guide id="2" pos="3084">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0C0C"/>
    <a:srgbClr val="CC0000"/>
    <a:srgbClr val="FFFFCC"/>
    <a:srgbClr val="0F0F0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402" autoAdjust="0"/>
    <p:restoredTop sz="43895" autoAdjust="0"/>
  </p:normalViewPr>
  <p:slideViewPr>
    <p:cSldViewPr>
      <p:cViewPr>
        <p:scale>
          <a:sx n="111" d="100"/>
          <a:sy n="111" d="100"/>
        </p:scale>
        <p:origin x="408" y="416"/>
      </p:cViewPr>
      <p:guideLst>
        <p:guide orient="horz" pos="2315"/>
        <p:guide pos="308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3108"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C4FB221-AE54-45FD-A3AA-ED9D7571FC6F}" type="datetimeFigureOut">
              <a:rPr lang="en-US" smtClean="0"/>
              <a:pPr/>
              <a:t>7/25/18</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67B719F3-477E-4843-86D1-902AB3FAF0E4}" type="slidenum">
              <a:rPr lang="en-US" smtClean="0"/>
              <a:pPr/>
              <a:t>‹#›</a:t>
            </a:fld>
            <a:endParaRPr lang="en-US"/>
          </a:p>
        </p:txBody>
      </p:sp>
    </p:spTree>
    <p:extLst>
      <p:ext uri="{BB962C8B-B14F-4D97-AF65-F5344CB8AC3E}">
        <p14:creationId xmlns:p14="http://schemas.microsoft.com/office/powerpoint/2010/main" val="11208217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C311C74C-0294-46FB-9BA6-3868494871BA}" type="datetimeFigureOut">
              <a:rPr lang="en-US" smtClean="0"/>
              <a:pPr/>
              <a:t>7/25/18</a:t>
            </a:fld>
            <a:endParaRPr lang="en-US"/>
          </a:p>
        </p:txBody>
      </p:sp>
      <p:sp>
        <p:nvSpPr>
          <p:cNvPr id="4" name="Slide Image Placeholder 3"/>
          <p:cNvSpPr>
            <a:spLocks noGrp="1" noRot="1" noChangeAspect="1"/>
          </p:cNvSpPr>
          <p:nvPr>
            <p:ph type="sldImg" idx="2"/>
          </p:nvPr>
        </p:nvSpPr>
        <p:spPr>
          <a:xfrm>
            <a:off x="1260475" y="720725"/>
            <a:ext cx="479425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5695054-83C7-4CB2-B76A-AAE529FCBBA9}" type="slidenum">
              <a:rPr lang="en-US" smtClean="0"/>
              <a:pPr/>
              <a:t>‹#›</a:t>
            </a:fld>
            <a:endParaRPr lang="en-US"/>
          </a:p>
        </p:txBody>
      </p:sp>
    </p:spTree>
    <p:extLst>
      <p:ext uri="{BB962C8B-B14F-4D97-AF65-F5344CB8AC3E}">
        <p14:creationId xmlns:p14="http://schemas.microsoft.com/office/powerpoint/2010/main" val="6636617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8</a:t>
            </a:fld>
            <a:endParaRPr lang="en-US"/>
          </a:p>
        </p:txBody>
      </p:sp>
    </p:spTree>
    <p:extLst>
      <p:ext uri="{BB962C8B-B14F-4D97-AF65-F5344CB8AC3E}">
        <p14:creationId xmlns:p14="http://schemas.microsoft.com/office/powerpoint/2010/main" val="15560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26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425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25695054-83C7-4CB2-B76A-AAE529FCBBA9}" type="slidenum">
              <a:rPr lang="en-US" smtClean="0"/>
              <a:pPr/>
              <a:t>37</a:t>
            </a:fld>
            <a:endParaRPr lang="en-US"/>
          </a:p>
        </p:txBody>
      </p:sp>
    </p:spTree>
    <p:extLst>
      <p:ext uri="{BB962C8B-B14F-4D97-AF65-F5344CB8AC3E}">
        <p14:creationId xmlns:p14="http://schemas.microsoft.com/office/powerpoint/2010/main" val="781152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1" y="1670844"/>
            <a:ext cx="9793288" cy="389863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223819"/>
            <a:ext cx="9793288" cy="25283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5102" y="222779"/>
            <a:ext cx="5661745" cy="929175"/>
          </a:xfrm>
          <a:prstGeom prst="rect">
            <a:avLst/>
          </a:prstGeom>
        </p:spPr>
      </p:pic>
      <p:sp>
        <p:nvSpPr>
          <p:cNvPr id="11" name="TextBox 10"/>
          <p:cNvSpPr txBox="1"/>
          <p:nvPr userDrawn="1"/>
        </p:nvSpPr>
        <p:spPr>
          <a:xfrm>
            <a:off x="248444" y="6190115"/>
            <a:ext cx="5638800" cy="461665"/>
          </a:xfrm>
          <a:prstGeom prst="rect">
            <a:avLst/>
          </a:prstGeom>
          <a:noFill/>
        </p:spPr>
        <p:txBody>
          <a:bodyPr wrap="square" rtlCol="0">
            <a:spAutoFit/>
          </a:bodyPr>
          <a:lstStyle/>
          <a:p>
            <a:r>
              <a:rPr lang="en-US" sz="2400" b="1" i="1" spc="300" dirty="0">
                <a:solidFill>
                  <a:schemeClr val="tx1"/>
                </a:solidFill>
              </a:rPr>
              <a:t>“Building A Better Airline”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06444" y="5733256"/>
            <a:ext cx="1954000" cy="1375382"/>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t="2167" b="12330"/>
          <a:stretch/>
        </p:blipFill>
        <p:spPr>
          <a:xfrm>
            <a:off x="-3020" y="1733798"/>
            <a:ext cx="9796307" cy="340173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5" name="Footer Placeholder 4"/>
          <p:cNvSpPr>
            <a:spLocks noGrp="1"/>
          </p:cNvSpPr>
          <p:nvPr>
            <p:ph type="ftr" sz="quarter" idx="11"/>
          </p:nvPr>
        </p:nvSpPr>
        <p:spPr>
          <a:xfrm>
            <a:off x="3346040"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913674" y="2584313"/>
            <a:ext cx="7351713" cy="21830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996305" y="2756716"/>
            <a:ext cx="7351713" cy="183828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834630" y="294411"/>
            <a:ext cx="1550604" cy="6272781"/>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89666" y="294411"/>
            <a:ext cx="6804295" cy="62727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5" name="Footer Placeholder 4"/>
          <p:cNvSpPr>
            <a:spLocks noGrp="1"/>
          </p:cNvSpPr>
          <p:nvPr>
            <p:ph type="ftr" sz="quarter" idx="11"/>
          </p:nvPr>
        </p:nvSpPr>
        <p:spPr>
          <a:xfrm>
            <a:off x="3346040"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6528859" y="6813950"/>
            <a:ext cx="816107" cy="391411"/>
          </a:xfrm>
          <a:prstGeom prst="rect">
            <a:avLst/>
          </a:prstGeom>
        </p:spPr>
        <p:txBody>
          <a:bodyPr/>
          <a:lstStyle/>
          <a:p>
            <a:fld id="{EA1B590F-D279-48A5-A54C-8C6E78048CB4}" type="slidenum">
              <a:rPr lang="en-US" smtClean="0"/>
              <a:pPr/>
              <a:t>‹#›</a:t>
            </a:fld>
            <a:endParaRPr lang="en-US"/>
          </a:p>
        </p:txBody>
      </p:sp>
      <p:sp>
        <p:nvSpPr>
          <p:cNvPr id="9" name="Rectangle 8"/>
          <p:cNvSpPr/>
          <p:nvPr/>
        </p:nvSpPr>
        <p:spPr>
          <a:xfrm rot="5400000">
            <a:off x="3939514" y="3595879"/>
            <a:ext cx="7351713" cy="1599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Mini Pics Lil Vehicles" panose="00000400000000000000" pitchFamily="2" charset="0"/>
              <a:buChar char="'"/>
              <a:defRPr/>
            </a:lvl1pPr>
            <a:lvl2pPr marL="742950" indent="-285750">
              <a:buFont typeface="Wingdings 2" panose="05020102010507070707" pitchFamily="18"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6" name="Slide Number Placeholder 5"/>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 y="779728"/>
            <a:ext cx="9793288" cy="3489613"/>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910426"/>
            <a:ext cx="9793288" cy="2936795"/>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3925017"/>
            <a:ext cx="9793288" cy="25283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4831" y="1073796"/>
            <a:ext cx="9303624" cy="1306971"/>
          </a:xfrm>
        </p:spPr>
        <p:txBody>
          <a:bodyPr anchor="b" anchorCtr="0">
            <a:noAutofit/>
          </a:bodyPr>
          <a:lstStyle>
            <a:lvl1pPr algn="ctr">
              <a:defRPr sz="4800" b="0" cap="none" baseline="0"/>
            </a:lvl1pPr>
          </a:lstStyle>
          <a:p>
            <a:r>
              <a:rPr lang="en-US" dirty="0"/>
              <a:t>Click to edit Master title style</a:t>
            </a:r>
          </a:p>
        </p:txBody>
      </p:sp>
      <p:sp>
        <p:nvSpPr>
          <p:cNvPr id="3" name="Text Placeholder 2"/>
          <p:cNvSpPr>
            <a:spLocks noGrp="1"/>
          </p:cNvSpPr>
          <p:nvPr>
            <p:ph type="body" idx="1"/>
          </p:nvPr>
        </p:nvSpPr>
        <p:spPr>
          <a:xfrm>
            <a:off x="612079" y="3197624"/>
            <a:ext cx="8569127" cy="588137"/>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5" name="Footer Placeholder 4"/>
          <p:cNvSpPr>
            <a:spLocks noGrp="1"/>
          </p:cNvSpPr>
          <p:nvPr>
            <p:ph type="ftr" sz="quarter" idx="11"/>
          </p:nvPr>
        </p:nvSpPr>
        <p:spPr>
          <a:xfrm>
            <a:off x="6202416" y="6813950"/>
            <a:ext cx="3101208" cy="391411"/>
          </a:xfrm>
          <a:prstGeom prst="rect">
            <a:avLst/>
          </a:prstGeom>
        </p:spPr>
        <p:txBody>
          <a:bodyPr/>
          <a:lstStyle/>
          <a:p>
            <a:endParaRPr lang="en-US"/>
          </a:p>
        </p:txBody>
      </p:sp>
      <p:sp>
        <p:nvSpPr>
          <p:cNvPr id="6" name="Slide Number Placeholder 5"/>
          <p:cNvSpPr>
            <a:spLocks noGrp="1"/>
          </p:cNvSpPr>
          <p:nvPr>
            <p:ph type="sldNum" sz="quarter" idx="12"/>
          </p:nvPr>
        </p:nvSpPr>
        <p:spPr>
          <a:xfrm>
            <a:off x="4240497" y="2756523"/>
            <a:ext cx="1302507" cy="391411"/>
          </a:xfrm>
          <a:prstGeom prst="rect">
            <a:avLst/>
          </a:prstGeom>
        </p:spPr>
        <p:txBody>
          <a:bodyPr/>
          <a:lstStyle>
            <a:lvl1pPr algn="ctr">
              <a:defRPr sz="2400">
                <a:solidFill>
                  <a:srgbClr val="FFFFFF"/>
                </a:solidFill>
              </a:defRPr>
            </a:lvl1pPr>
          </a:lstStyle>
          <a:p>
            <a:fld id="{EA1B590F-D279-48A5-A54C-8C6E78048CB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Content Placeholder 2"/>
          <p:cNvSpPr>
            <a:spLocks noGrp="1"/>
          </p:cNvSpPr>
          <p:nvPr>
            <p:ph sz="half" idx="1"/>
          </p:nvPr>
        </p:nvSpPr>
        <p:spPr>
          <a:xfrm>
            <a:off x="489664" y="1715401"/>
            <a:ext cx="4325369" cy="4851791"/>
          </a:xfrm>
        </p:spPr>
        <p:txBody>
          <a:bodyPr/>
          <a:lstStyle>
            <a:lvl1pPr marL="342900" indent="-342900">
              <a:buFont typeface="Mini Pics Lil Vehicles" panose="00000400000000000000" pitchFamily="2" charset="0"/>
              <a:buChar char="'"/>
              <a:defRPr sz="2400"/>
            </a:lvl1pPr>
            <a:lvl2pPr marL="742950" indent="-285750">
              <a:buFont typeface="Wingdings 2" panose="05020102010507070707" pitchFamily="18" charset="2"/>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78255" y="1715401"/>
            <a:ext cx="4325369" cy="4851791"/>
          </a:xfrm>
        </p:spPr>
        <p:txBody>
          <a:bodyPr/>
          <a:lstStyle>
            <a:lvl1pPr marL="342900" indent="-342900">
              <a:buFont typeface="Mini Pics Lil Vehicles" panose="00000400000000000000" pitchFamily="2" charset="0"/>
              <a:buChar char="'"/>
              <a:defRPr sz="2400"/>
            </a:lvl1pPr>
            <a:lvl2pPr marL="742950" indent="-285750">
              <a:buFont typeface="Wingdings 2" panose="05020102010507070707" pitchFamily="18" charset="2"/>
              <a:buChar cha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Text Placeholder 2"/>
          <p:cNvSpPr>
            <a:spLocks noGrp="1"/>
          </p:cNvSpPr>
          <p:nvPr>
            <p:ph type="body" idx="1"/>
          </p:nvPr>
        </p:nvSpPr>
        <p:spPr>
          <a:xfrm>
            <a:off x="489664" y="1645627"/>
            <a:ext cx="4327070" cy="685819"/>
          </a:xfrm>
        </p:spPr>
        <p:txBody>
          <a:bodyPr anchor="b">
            <a:no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89664" y="2331446"/>
            <a:ext cx="4327070" cy="4235744"/>
          </a:xfrm>
        </p:spPr>
        <p:txBody>
          <a:bodyPr/>
          <a:lstStyle>
            <a:lvl1pPr marL="342900" indent="-342900">
              <a:buFont typeface="Mini Pics Lil Vehicles" panose="00000400000000000000" pitchFamily="2" charset="0"/>
              <a:buChar char="'"/>
              <a:defRPr sz="2000"/>
            </a:lvl1pPr>
            <a:lvl2pPr marL="742950" indent="-285750">
              <a:buFont typeface="Wingdings 2" panose="05020102010507070707" pitchFamily="18" charset="2"/>
              <a:buChar cha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74858" y="1645627"/>
            <a:ext cx="4328770" cy="685819"/>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74858" y="2331446"/>
            <a:ext cx="4328770" cy="4235744"/>
          </a:xfrm>
        </p:spPr>
        <p:txBody>
          <a:bodyPr/>
          <a:lstStyle>
            <a:lvl1pPr marL="342900" indent="-342900">
              <a:buFont typeface="Mini Pics Lil Vehicles" panose="00000400000000000000" pitchFamily="2" charset="0"/>
              <a:buChar char="'"/>
              <a:defRPr sz="2000"/>
            </a:lvl1pPr>
            <a:lvl2pPr marL="742950" indent="-285750">
              <a:buFont typeface="Wingdings 2" panose="05020102010507070707" pitchFamily="18" charset="2"/>
              <a:buChar cha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8" name="Footer Placeholder 7"/>
          <p:cNvSpPr>
            <a:spLocks noGrp="1"/>
          </p:cNvSpPr>
          <p:nvPr>
            <p:ph type="ftr" sz="quarter" idx="11"/>
          </p:nvPr>
        </p:nvSpPr>
        <p:spPr>
          <a:xfrm>
            <a:off x="3346040" y="6813950"/>
            <a:ext cx="3101208" cy="391411"/>
          </a:xfrm>
          <a:prstGeom prst="rect">
            <a:avLst/>
          </a:prstGeom>
        </p:spPr>
        <p:txBody>
          <a:bodyPr/>
          <a:lstStyle/>
          <a:p>
            <a:endParaRPr lang="en-US"/>
          </a:p>
        </p:txBody>
      </p:sp>
      <p:sp>
        <p:nvSpPr>
          <p:cNvPr id="9" name="Slide Number Placeholder 8"/>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effectLst/>
              </a:defRPr>
            </a:lvl1pPr>
          </a:lstStyle>
          <a:p>
            <a:r>
              <a:rPr lang="en-US" dirty="0"/>
              <a:t>Click to edit Master title style</a:t>
            </a:r>
          </a:p>
        </p:txBody>
      </p:sp>
      <p:sp>
        <p:nvSpPr>
          <p:cNvPr id="3" name="Date Placeholder 2"/>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4" name="Footer Placeholder 3"/>
          <p:cNvSpPr>
            <a:spLocks noGrp="1"/>
          </p:cNvSpPr>
          <p:nvPr>
            <p:ph type="ftr" sz="quarter" idx="11"/>
          </p:nvPr>
        </p:nvSpPr>
        <p:spPr>
          <a:xfrm>
            <a:off x="3346040" y="6813950"/>
            <a:ext cx="3101208" cy="391411"/>
          </a:xfrm>
          <a:prstGeom prst="rect">
            <a:avLst/>
          </a:prstGeom>
        </p:spPr>
        <p:txBody>
          <a:bodyPr/>
          <a:lstStyle/>
          <a:p>
            <a:endParaRPr lang="en-US"/>
          </a:p>
        </p:txBody>
      </p:sp>
      <p:sp>
        <p:nvSpPr>
          <p:cNvPr id="5" name="Slide Number Placeholder 4"/>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3" name="Footer Placeholder 2"/>
          <p:cNvSpPr>
            <a:spLocks noGrp="1"/>
          </p:cNvSpPr>
          <p:nvPr>
            <p:ph type="ftr" sz="quarter" idx="11"/>
          </p:nvPr>
        </p:nvSpPr>
        <p:spPr>
          <a:xfrm>
            <a:off x="3346040" y="6813950"/>
            <a:ext cx="3101208" cy="391411"/>
          </a:xfrm>
          <a:prstGeom prst="rect">
            <a:avLst/>
          </a:prstGeom>
        </p:spPr>
        <p:txBody>
          <a:bodyPr/>
          <a:lstStyle/>
          <a:p>
            <a:endParaRPr lang="en-US"/>
          </a:p>
        </p:txBody>
      </p:sp>
      <p:sp>
        <p:nvSpPr>
          <p:cNvPr id="4" name="Slide Number Placeholder 3"/>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9665" y="292708"/>
            <a:ext cx="6039194" cy="1014264"/>
          </a:xfrm>
        </p:spPr>
        <p:txBody>
          <a:bodyPr anchor="ctr">
            <a:noAutofit/>
          </a:bodyPr>
          <a:lstStyle>
            <a:lvl1pPr algn="l">
              <a:defRPr sz="3200" b="0"/>
            </a:lvl1pPr>
          </a:lstStyle>
          <a:p>
            <a:r>
              <a:rPr lang="en-US" dirty="0"/>
              <a:t>Click to edit Master title style</a:t>
            </a:r>
          </a:p>
        </p:txBody>
      </p:sp>
      <p:sp>
        <p:nvSpPr>
          <p:cNvPr id="3" name="Content Placeholder 2"/>
          <p:cNvSpPr>
            <a:spLocks noGrp="1"/>
          </p:cNvSpPr>
          <p:nvPr>
            <p:ph idx="1"/>
          </p:nvPr>
        </p:nvSpPr>
        <p:spPr>
          <a:xfrm>
            <a:off x="470081" y="1842831"/>
            <a:ext cx="8833546" cy="4861933"/>
          </a:xfrm>
        </p:spPr>
        <p:txBody>
          <a:bodyPr/>
          <a:lstStyle>
            <a:lvl1pPr marL="342900" indent="-342900">
              <a:buFont typeface="Mini Pics Lil Vehicles" panose="00000400000000000000" pitchFamily="2" charset="0"/>
              <a:buChar char="'"/>
              <a:defRPr sz="3200"/>
            </a:lvl1pPr>
            <a:lvl2pPr marL="742950" indent="-285750">
              <a:buFont typeface="Wingdings 2" panose="05020102010507070707" pitchFamily="18" charset="2"/>
              <a:buChar cha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
        <p:nvSpPr>
          <p:cNvPr id="8" name="Rectangle 7"/>
          <p:cNvSpPr/>
          <p:nvPr/>
        </p:nvSpPr>
        <p:spPr>
          <a:xfrm>
            <a:off x="6610469" y="173174"/>
            <a:ext cx="3182819" cy="1235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692080" y="294068"/>
            <a:ext cx="2937986" cy="1012903"/>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Rectangle 8"/>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7902" y="1840652"/>
            <a:ext cx="8835722" cy="4857577"/>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489664" y="6813950"/>
            <a:ext cx="2285101" cy="391411"/>
          </a:xfrm>
          <a:prstGeom prst="rect">
            <a:avLst/>
          </a:prstGeom>
        </p:spPr>
        <p:txBody>
          <a:bodyPr/>
          <a:lstStyle/>
          <a:p>
            <a:fld id="{6FE7286F-00FF-407B-9C78-2C0200CA87AA}" type="datetimeFigureOut">
              <a:rPr lang="en-US" smtClean="0"/>
              <a:pPr/>
              <a:t>7/25/18</a:t>
            </a:fld>
            <a:endParaRPr lang="en-US"/>
          </a:p>
        </p:txBody>
      </p:sp>
      <p:sp>
        <p:nvSpPr>
          <p:cNvPr id="6" name="Footer Placeholder 5"/>
          <p:cNvSpPr>
            <a:spLocks noGrp="1"/>
          </p:cNvSpPr>
          <p:nvPr>
            <p:ph type="ftr" sz="quarter" idx="11"/>
          </p:nvPr>
        </p:nvSpPr>
        <p:spPr>
          <a:xfrm>
            <a:off x="3346040" y="6813950"/>
            <a:ext cx="3101208" cy="391411"/>
          </a:xfrm>
          <a:prstGeom prst="rect">
            <a:avLst/>
          </a:prstGeom>
        </p:spPr>
        <p:txBody>
          <a:bodyPr/>
          <a:lstStyle/>
          <a:p>
            <a:endParaRPr lang="en-US"/>
          </a:p>
        </p:txBody>
      </p:sp>
      <p:sp>
        <p:nvSpPr>
          <p:cNvPr id="7" name="Slide Number Placeholder 6"/>
          <p:cNvSpPr>
            <a:spLocks noGrp="1"/>
          </p:cNvSpPr>
          <p:nvPr>
            <p:ph type="sldNum" sz="quarter" idx="12"/>
          </p:nvPr>
        </p:nvSpPr>
        <p:spPr>
          <a:xfrm>
            <a:off x="7018523" y="6813950"/>
            <a:ext cx="2285101" cy="391411"/>
          </a:xfrm>
          <a:prstGeom prst="rect">
            <a:avLst/>
          </a:prstGeom>
        </p:spPr>
        <p:txBody>
          <a:bodyPr/>
          <a:lstStyle/>
          <a:p>
            <a:fld id="{EA1B590F-D279-48A5-A54C-8C6E78048CB4}" type="slidenum">
              <a:rPr lang="en-US" smtClean="0"/>
              <a:pPr/>
              <a:t>‹#›</a:t>
            </a:fld>
            <a:endParaRPr lang="en-US"/>
          </a:p>
        </p:txBody>
      </p:sp>
      <p:sp>
        <p:nvSpPr>
          <p:cNvPr id="8" name="Rectangle 7"/>
          <p:cNvSpPr/>
          <p:nvPr/>
        </p:nvSpPr>
        <p:spPr>
          <a:xfrm>
            <a:off x="6610469" y="173174"/>
            <a:ext cx="3182819" cy="12350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08054" y="245057"/>
            <a:ext cx="6039194" cy="1078251"/>
          </a:xfrm>
        </p:spPr>
        <p:txBody>
          <a:bodyPr anchor="ctr">
            <a:noAutofit/>
          </a:bodyPr>
          <a:lstStyle>
            <a:lvl1pPr algn="l">
              <a:defRPr sz="4000" b="0"/>
            </a:lvl1pPr>
          </a:lstStyle>
          <a:p>
            <a:r>
              <a:rPr lang="en-US"/>
              <a:t>Click to edit Master title style</a:t>
            </a:r>
            <a:endParaRPr lang="en-US" dirty="0"/>
          </a:p>
        </p:txBody>
      </p:sp>
      <p:sp>
        <p:nvSpPr>
          <p:cNvPr id="4" name="Text Placeholder 3"/>
          <p:cNvSpPr>
            <a:spLocks noGrp="1"/>
          </p:cNvSpPr>
          <p:nvPr>
            <p:ph type="body" sz="half" idx="2"/>
          </p:nvPr>
        </p:nvSpPr>
        <p:spPr>
          <a:xfrm>
            <a:off x="6692080" y="245057"/>
            <a:ext cx="3019597" cy="1078251"/>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6581090" y="143767"/>
            <a:ext cx="81611" cy="13069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266656"/>
            <a:ext cx="9793288" cy="10850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0" y="92836"/>
            <a:ext cx="9793288" cy="1558563"/>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793288" cy="125567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89665" y="181057"/>
            <a:ext cx="8813959" cy="9801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89665" y="1563001"/>
            <a:ext cx="8813959" cy="42464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0" y="1313656"/>
            <a:ext cx="9793288" cy="160104"/>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045342"/>
            <a:ext cx="9793288" cy="160104"/>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248444" y="6566991"/>
            <a:ext cx="5638800" cy="461665"/>
          </a:xfrm>
          <a:prstGeom prst="rect">
            <a:avLst/>
          </a:prstGeom>
          <a:noFill/>
        </p:spPr>
        <p:txBody>
          <a:bodyPr wrap="square" rtlCol="0">
            <a:spAutoFit/>
          </a:bodyPr>
          <a:lstStyle/>
          <a:p>
            <a:r>
              <a:rPr lang="en-US" sz="2400" b="1" i="1" spc="300" dirty="0">
                <a:solidFill>
                  <a:schemeClr val="bg1"/>
                </a:solidFill>
              </a:rPr>
              <a:t>“Building A Better Airline”</a:t>
            </a:r>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87444" y="6226252"/>
            <a:ext cx="1573000" cy="1107204"/>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000" b="0" kern="1200" cap="none" spc="0">
          <a:ln w="13970" cmpd="sng">
            <a:solidFill>
              <a:srgbClr val="FFFFFF"/>
            </a:solidFill>
            <a:prstDash val="solid"/>
          </a:ln>
          <a:solidFill>
            <a:srgbClr val="FFFFFF"/>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3.tiff"/><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0.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www.investinavatarairlines.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3490397"/>
            <a:ext cx="9793288" cy="984885"/>
          </a:xfrm>
          <a:prstGeom prst="rect">
            <a:avLst/>
          </a:prstGeom>
        </p:spPr>
        <p:txBody>
          <a:bodyPr wrap="square">
            <a:spAutoFit/>
          </a:bodyPr>
          <a:lstStyle/>
          <a:p>
            <a:pPr algn="ctr"/>
            <a:r>
              <a:rPr lang="en-US" sz="4000" b="1" dirty="0">
                <a:solidFill>
                  <a:schemeClr val="bg1"/>
                </a:solidFill>
              </a:rPr>
              <a:t>CHANGE IS COMING</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1951752613"/>
      </p:ext>
    </p:extLst>
  </p:cSld>
  <p:clrMapOvr>
    <a:masterClrMapping/>
  </p:clrMapOvr>
  <mc:AlternateContent xmlns:mc="http://schemas.openxmlformats.org/markup-compatibility/2006">
    <mc:Choice xmlns:p14="http://schemas.microsoft.com/office/powerpoint/2010/main" Requires="p14">
      <p:transition spd="slow" p14:dur="2000" advTm="10722"/>
    </mc:Choice>
    <mc:Fallback>
      <p:transition spd="slow" advTm="1072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4" y="181057"/>
            <a:ext cx="9601199" cy="980199"/>
          </a:xfrm>
        </p:spPr>
        <p:txBody>
          <a:bodyPr>
            <a:normAutofit/>
          </a:bodyPr>
          <a:lstStyle/>
          <a:p>
            <a:r>
              <a:rPr lang="en-US" dirty="0"/>
              <a:t>FOOD &amp; BEVERAGE</a:t>
            </a:r>
          </a:p>
        </p:txBody>
      </p:sp>
      <p:sp>
        <p:nvSpPr>
          <p:cNvPr id="4" name="TextBox 3"/>
          <p:cNvSpPr txBox="1"/>
          <p:nvPr/>
        </p:nvSpPr>
        <p:spPr>
          <a:xfrm>
            <a:off x="172244" y="2627185"/>
            <a:ext cx="5410200" cy="2185214"/>
          </a:xfrm>
          <a:prstGeom prst="rect">
            <a:avLst/>
          </a:prstGeom>
          <a:noFill/>
        </p:spPr>
        <p:txBody>
          <a:bodyPr wrap="square" rtlCol="0">
            <a:spAutoFit/>
          </a:bodyPr>
          <a:lstStyle/>
          <a:p>
            <a:endParaRPr lang="en-US" sz="1600" b="1" dirty="0"/>
          </a:p>
          <a:p>
            <a:pPr marL="342900" indent="-342900">
              <a:buClr>
                <a:schemeClr val="accent6"/>
              </a:buClr>
              <a:buSzPct val="110000"/>
              <a:buFont typeface="Wingdings" panose="05000000000000000000" pitchFamily="2" charset="2"/>
              <a:buChar char="v"/>
            </a:pPr>
            <a:r>
              <a:rPr lang="en-US" sz="2000" b="1" dirty="0"/>
              <a:t>Pre-Order</a:t>
            </a:r>
            <a:r>
              <a:rPr lang="en-US" sz="2000" dirty="0"/>
              <a:t> at time of ticket purchase.</a:t>
            </a:r>
          </a:p>
          <a:p>
            <a:pPr>
              <a:buClr>
                <a:schemeClr val="accent6"/>
              </a:buClr>
              <a:buSzPct val="110000"/>
            </a:pPr>
            <a:r>
              <a:rPr lang="en-US" sz="2000" dirty="0"/>
              <a:t> </a:t>
            </a:r>
          </a:p>
          <a:p>
            <a:pPr marL="342900" indent="-342900">
              <a:buClr>
                <a:schemeClr val="accent6"/>
              </a:buClr>
              <a:buSzPct val="110000"/>
              <a:buFont typeface="Wingdings" panose="05000000000000000000" pitchFamily="2" charset="2"/>
              <a:buChar char="v"/>
            </a:pPr>
            <a:r>
              <a:rPr lang="en-US" sz="2000" dirty="0"/>
              <a:t>Fast food to gourmet meals, fine wine, etc. </a:t>
            </a:r>
          </a:p>
          <a:p>
            <a:pPr marL="342900" indent="-342900">
              <a:buClr>
                <a:schemeClr val="accent6"/>
              </a:buClr>
              <a:buSzPct val="110000"/>
              <a:buFont typeface="Wingdings" panose="05000000000000000000" pitchFamily="2" charset="2"/>
              <a:buChar char="v"/>
            </a:pPr>
            <a:endParaRPr lang="en-US" sz="2000" dirty="0"/>
          </a:p>
          <a:p>
            <a:pPr marL="342900" indent="-342900">
              <a:buClr>
                <a:schemeClr val="accent6"/>
              </a:buClr>
              <a:buSzPct val="110000"/>
              <a:buFont typeface="Wingdings" panose="05000000000000000000" pitchFamily="2" charset="2"/>
              <a:buChar char="v"/>
            </a:pPr>
            <a:r>
              <a:rPr lang="en-US" sz="2000" dirty="0"/>
              <a:t>Snack packs and limited beverages </a:t>
            </a:r>
            <a:br>
              <a:rPr lang="en-US" sz="2000" dirty="0"/>
            </a:br>
            <a:r>
              <a:rPr lang="en-US" sz="2000" dirty="0"/>
              <a:t>available for sale onboard.</a:t>
            </a:r>
            <a:endParaRPr lang="en-US" sz="3200" b="1" i="1" dirty="0">
              <a:solidFill>
                <a:schemeClr val="accent2"/>
              </a:solidFill>
              <a:ea typeface="Verdana" pitchFamily="34" charset="0"/>
              <a:cs typeface="Verdana" pitchFamily="34" charset="0"/>
            </a:endParaRPr>
          </a:p>
        </p:txBody>
      </p:sp>
      <p:sp>
        <p:nvSpPr>
          <p:cNvPr id="6" name="TextBox 5"/>
          <p:cNvSpPr txBox="1"/>
          <p:nvPr/>
        </p:nvSpPr>
        <p:spPr>
          <a:xfrm>
            <a:off x="201738" y="1923256"/>
            <a:ext cx="4571206" cy="523220"/>
          </a:xfrm>
          <a:prstGeom prst="rect">
            <a:avLst/>
          </a:prstGeom>
          <a:noFill/>
        </p:spPr>
        <p:txBody>
          <a:bodyPr wrap="square" rtlCol="0">
            <a:spAutoFit/>
          </a:bodyPr>
          <a:lstStyle/>
          <a:p>
            <a:r>
              <a:rPr lang="en-US" sz="2800" b="1" dirty="0"/>
              <a:t>Food &amp; Beverage</a:t>
            </a:r>
          </a:p>
        </p:txBody>
      </p:sp>
      <p:grpSp>
        <p:nvGrpSpPr>
          <p:cNvPr id="5" name="Group 4"/>
          <p:cNvGrpSpPr/>
          <p:nvPr/>
        </p:nvGrpSpPr>
        <p:grpSpPr>
          <a:xfrm>
            <a:off x="5582444" y="1954920"/>
            <a:ext cx="4058444" cy="3066893"/>
            <a:chOff x="5963444" y="2808956"/>
            <a:chExt cx="3757863" cy="2839749"/>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444" y="2808956"/>
              <a:ext cx="3757863" cy="2839749"/>
            </a:xfrm>
            <a:prstGeom prst="rect">
              <a:avLst/>
            </a:prstGeom>
          </p:spPr>
        </p:pic>
        <p:pic>
          <p:nvPicPr>
            <p:cNvPr id="4098" name="Picture 2" descr="F:\CLIENT FILES\Avatar Airlines\Avatar Images\stockfresh_648466_family-in-plane-2_siz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169" y="2990056"/>
              <a:ext cx="3333978" cy="222329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96044" y="5021813"/>
            <a:ext cx="9601199" cy="584775"/>
          </a:xfrm>
          <a:prstGeom prst="rect">
            <a:avLst/>
          </a:prstGeom>
          <a:noFill/>
        </p:spPr>
        <p:txBody>
          <a:bodyPr wrap="square" rtlCol="0">
            <a:spAutoFit/>
          </a:bodyPr>
          <a:lstStyle/>
          <a:p>
            <a:pPr algn="ctr"/>
            <a:r>
              <a:rPr lang="en-US" sz="3200" b="1" i="1" dirty="0">
                <a:solidFill>
                  <a:schemeClr val="accent6"/>
                </a:solidFill>
                <a:ea typeface="Verdana" pitchFamily="34" charset="0"/>
                <a:cs typeface="Verdana" pitchFamily="34" charset="0"/>
              </a:rPr>
              <a:t>Building LOYALTY</a:t>
            </a:r>
            <a:r>
              <a:rPr lang="en-US" sz="3200" b="1" dirty="0">
                <a:solidFill>
                  <a:schemeClr val="accent6"/>
                </a:solidFill>
                <a:ea typeface="Verdana" pitchFamily="34" charset="0"/>
                <a:cs typeface="Verdana" pitchFamily="34" charset="0"/>
              </a:rPr>
              <a:t> </a:t>
            </a:r>
            <a:r>
              <a:rPr lang="en-US" sz="3200" b="1" i="1" dirty="0">
                <a:solidFill>
                  <a:schemeClr val="accent6"/>
                </a:solidFill>
                <a:ea typeface="Verdana" pitchFamily="34" charset="0"/>
                <a:cs typeface="Verdana" pitchFamily="34" charset="0"/>
              </a:rPr>
              <a:t>via the palette!</a:t>
            </a:r>
          </a:p>
        </p:txBody>
      </p:sp>
    </p:spTree>
    <p:extLst>
      <p:ext uri="{BB962C8B-B14F-4D97-AF65-F5344CB8AC3E}">
        <p14:creationId xmlns:p14="http://schemas.microsoft.com/office/powerpoint/2010/main" val="1612573922"/>
      </p:ext>
    </p:extLst>
  </p:cSld>
  <p:clrMapOvr>
    <a:masterClrMapping/>
  </p:clrMapOvr>
  <mc:AlternateContent xmlns:mc="http://schemas.openxmlformats.org/markup-compatibility/2006">
    <mc:Choice xmlns:p14="http://schemas.microsoft.com/office/powerpoint/2010/main" Requires="p14">
      <p:transition spd="slow" p14:dur="2000" advTm="10727"/>
    </mc:Choice>
    <mc:Fallback>
      <p:transition spd="slow" advTm="107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ADVERTISING</a:t>
            </a:r>
          </a:p>
        </p:txBody>
      </p:sp>
      <p:grpSp>
        <p:nvGrpSpPr>
          <p:cNvPr id="6" name="Group 5"/>
          <p:cNvGrpSpPr/>
          <p:nvPr/>
        </p:nvGrpSpPr>
        <p:grpSpPr>
          <a:xfrm>
            <a:off x="6450774" y="1565291"/>
            <a:ext cx="2895600" cy="4495800"/>
            <a:chOff x="6450774" y="1565291"/>
            <a:chExt cx="2895600" cy="44958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0774" y="1565291"/>
              <a:ext cx="2895600" cy="4495800"/>
            </a:xfrm>
            <a:prstGeom prst="rect">
              <a:avLst/>
            </a:prstGeom>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57"/>
            <a:stretch/>
          </p:blipFill>
          <p:spPr bwMode="auto">
            <a:xfrm>
              <a:off x="6603174" y="1662757"/>
              <a:ext cx="2597727" cy="378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9844" y="3693314"/>
            <a:ext cx="2514600" cy="2137408"/>
          </a:xfrm>
          <a:prstGeom prst="rect">
            <a:avLst/>
          </a:prstGeom>
        </p:spPr>
      </p:pic>
      <p:grpSp>
        <p:nvGrpSpPr>
          <p:cNvPr id="26" name="Group 25"/>
          <p:cNvGrpSpPr/>
          <p:nvPr/>
        </p:nvGrpSpPr>
        <p:grpSpPr>
          <a:xfrm>
            <a:off x="3829844" y="1563522"/>
            <a:ext cx="2462690" cy="2050755"/>
            <a:chOff x="3753644" y="3779967"/>
            <a:chExt cx="2462690" cy="2050755"/>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3644" y="3779967"/>
              <a:ext cx="2462690" cy="2050755"/>
            </a:xfrm>
            <a:prstGeom prst="rect">
              <a:avLst/>
            </a:prstGeom>
          </p:spPr>
        </p:pic>
        <p:pic>
          <p:nvPicPr>
            <p:cNvPr id="10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9" t="1248" r="1432"/>
            <a:stretch/>
          </p:blipFill>
          <p:spPr bwMode="auto">
            <a:xfrm>
              <a:off x="3874145" y="3913320"/>
              <a:ext cx="2219689" cy="1591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487363" y="2609056"/>
            <a:ext cx="2819400" cy="2862322"/>
          </a:xfrm>
          <a:prstGeom prst="rect">
            <a:avLst/>
          </a:prstGeom>
          <a:noFill/>
        </p:spPr>
        <p:txBody>
          <a:bodyPr wrap="square" rtlCol="0">
            <a:spAutoFit/>
          </a:bodyPr>
          <a:lstStyle/>
          <a:p>
            <a:pPr marL="285750" indent="-285750">
              <a:lnSpc>
                <a:spcPct val="150000"/>
              </a:lnSpc>
              <a:buClr>
                <a:schemeClr val="accent6"/>
              </a:buClr>
              <a:buFont typeface="Wingdings" panose="05000000000000000000" pitchFamily="2" charset="2"/>
              <a:buChar char="v"/>
            </a:pPr>
            <a:r>
              <a:rPr lang="en-US" sz="2400" dirty="0"/>
              <a:t> Tray Tables</a:t>
            </a:r>
          </a:p>
          <a:p>
            <a:pPr marL="285750" indent="-285750">
              <a:lnSpc>
                <a:spcPct val="150000"/>
              </a:lnSpc>
              <a:buClr>
                <a:schemeClr val="accent6"/>
              </a:buClr>
              <a:buFont typeface="Wingdings" panose="05000000000000000000" pitchFamily="2" charset="2"/>
              <a:buChar char="v"/>
            </a:pPr>
            <a:r>
              <a:rPr lang="en-US" sz="2400" dirty="0"/>
              <a:t> Overhead Bins</a:t>
            </a:r>
          </a:p>
          <a:p>
            <a:pPr marL="285750" indent="-285750">
              <a:lnSpc>
                <a:spcPct val="150000"/>
              </a:lnSpc>
              <a:buClr>
                <a:schemeClr val="accent6"/>
              </a:buClr>
              <a:buFont typeface="Wingdings" panose="05000000000000000000" pitchFamily="2" charset="2"/>
              <a:buChar char="v"/>
            </a:pPr>
            <a:r>
              <a:rPr lang="en-US" sz="2400" dirty="0"/>
              <a:t> Exterior Wrap</a:t>
            </a:r>
          </a:p>
          <a:p>
            <a:pPr marL="285750" indent="-285750">
              <a:lnSpc>
                <a:spcPct val="150000"/>
              </a:lnSpc>
              <a:buClr>
                <a:schemeClr val="accent6"/>
              </a:buClr>
              <a:buFont typeface="Wingdings" panose="05000000000000000000" pitchFamily="2" charset="2"/>
              <a:buChar char="v"/>
            </a:pPr>
            <a:r>
              <a:rPr lang="en-US" sz="2400" dirty="0"/>
              <a:t> Bulkheads </a:t>
            </a:r>
          </a:p>
          <a:p>
            <a:pPr marL="285750" indent="-285750">
              <a:lnSpc>
                <a:spcPct val="150000"/>
              </a:lnSpc>
              <a:buClr>
                <a:schemeClr val="accent6"/>
              </a:buClr>
              <a:buFont typeface="Wingdings" panose="05000000000000000000" pitchFamily="2" charset="2"/>
              <a:buChar char="v"/>
            </a:pPr>
            <a:r>
              <a:rPr lang="en-US" sz="2400" dirty="0"/>
              <a:t> Video loops</a:t>
            </a:r>
          </a:p>
        </p:txBody>
      </p:sp>
      <p:sp>
        <p:nvSpPr>
          <p:cNvPr id="25" name="TextBox 24"/>
          <p:cNvSpPr txBox="1"/>
          <p:nvPr/>
        </p:nvSpPr>
        <p:spPr>
          <a:xfrm>
            <a:off x="324644" y="1918791"/>
            <a:ext cx="3183307" cy="523220"/>
          </a:xfrm>
          <a:prstGeom prst="rect">
            <a:avLst/>
          </a:prstGeom>
          <a:noFill/>
        </p:spPr>
        <p:txBody>
          <a:bodyPr wrap="none" rtlCol="0">
            <a:spAutoFit/>
          </a:bodyPr>
          <a:lstStyle/>
          <a:p>
            <a:r>
              <a:rPr lang="en-US" sz="2800" b="1" dirty="0"/>
              <a:t>Venues available:</a:t>
            </a:r>
          </a:p>
        </p:txBody>
      </p:sp>
      <p:sp>
        <p:nvSpPr>
          <p:cNvPr id="3" name="TextBox 2"/>
          <p:cNvSpPr txBox="1"/>
          <p:nvPr/>
        </p:nvSpPr>
        <p:spPr>
          <a:xfrm>
            <a:off x="5022883" y="5702912"/>
            <a:ext cx="3429001" cy="307777"/>
          </a:xfrm>
          <a:prstGeom prst="rect">
            <a:avLst/>
          </a:prstGeom>
          <a:noFill/>
        </p:spPr>
        <p:txBody>
          <a:bodyPr wrap="square" rtlCol="0">
            <a:spAutoFit/>
          </a:bodyPr>
          <a:lstStyle/>
          <a:p>
            <a:r>
              <a:rPr lang="en-US" sz="1400" dirty="0"/>
              <a:t>For illustration purposes only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8333" y="3828256"/>
            <a:ext cx="2213711" cy="1680708"/>
          </a:xfrm>
          <a:prstGeom prst="rect">
            <a:avLst/>
          </a:prstGeom>
        </p:spPr>
      </p:pic>
    </p:spTree>
    <p:extLst>
      <p:ext uri="{BB962C8B-B14F-4D97-AF65-F5344CB8AC3E}">
        <p14:creationId xmlns:p14="http://schemas.microsoft.com/office/powerpoint/2010/main" val="2810412729"/>
      </p:ext>
    </p:extLst>
  </p:cSld>
  <p:clrMapOvr>
    <a:masterClrMapping/>
  </p:clrMapOvr>
  <mc:AlternateContent xmlns:mc="http://schemas.openxmlformats.org/markup-compatibility/2006">
    <mc:Choice xmlns:p14="http://schemas.microsoft.com/office/powerpoint/2010/main" Requires="p14">
      <p:transition spd="slow" p14:dur="2000" advTm="15936"/>
    </mc:Choice>
    <mc:Fallback>
      <p:transition spd="slow" advTm="159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CARGO</a:t>
            </a:r>
          </a:p>
        </p:txBody>
      </p:sp>
      <p:sp>
        <p:nvSpPr>
          <p:cNvPr id="4" name="TextBox 3"/>
          <p:cNvSpPr txBox="1"/>
          <p:nvPr/>
        </p:nvSpPr>
        <p:spPr>
          <a:xfrm>
            <a:off x="172245" y="2075656"/>
            <a:ext cx="4419600" cy="4154984"/>
          </a:xfrm>
          <a:prstGeom prst="rect">
            <a:avLst/>
          </a:prstGeom>
          <a:noFill/>
        </p:spPr>
        <p:txBody>
          <a:bodyPr wrap="square" rtlCol="0">
            <a:spAutoFit/>
          </a:bodyPr>
          <a:lstStyle/>
          <a:p>
            <a:pPr>
              <a:buClr>
                <a:schemeClr val="accent2"/>
              </a:buClr>
            </a:pPr>
            <a:endParaRPr lang="en-US" sz="2200" dirty="0"/>
          </a:p>
          <a:p>
            <a:pPr>
              <a:buClr>
                <a:schemeClr val="accent2"/>
              </a:buClr>
            </a:pPr>
            <a:endParaRPr lang="en-US" sz="2200" dirty="0"/>
          </a:p>
          <a:p>
            <a:pPr>
              <a:buClr>
                <a:schemeClr val="accent2"/>
              </a:buClr>
            </a:pPr>
            <a:r>
              <a:rPr lang="en-US" sz="2200" dirty="0"/>
              <a:t>Boeing 747-400 aircraft can accommodate 75,000 – 100,000 lbs. (</a:t>
            </a:r>
            <a:r>
              <a:rPr lang="en-US" sz="2200" i="1" dirty="0"/>
              <a:t>in addition to passengers</a:t>
            </a:r>
            <a:r>
              <a:rPr lang="en-US" sz="2200" dirty="0"/>
              <a:t>):</a:t>
            </a:r>
          </a:p>
          <a:p>
            <a:pPr marL="342900" indent="-342900">
              <a:buClr>
                <a:schemeClr val="accent2"/>
              </a:buClr>
              <a:buFont typeface="Wingdings" panose="05000000000000000000" pitchFamily="2" charset="2"/>
              <a:buChar char="v"/>
            </a:pPr>
            <a:endParaRPr lang="en-US" sz="2200" dirty="0"/>
          </a:p>
          <a:p>
            <a:pPr marL="342900" indent="-342900">
              <a:buClr>
                <a:schemeClr val="accent6"/>
              </a:buClr>
              <a:buFont typeface="Wingdings" panose="05000000000000000000" pitchFamily="2" charset="2"/>
              <a:buChar char="v"/>
            </a:pPr>
            <a:r>
              <a:rPr lang="en-US" sz="2200" b="1" dirty="0"/>
              <a:t>Containers &amp; pallets</a:t>
            </a:r>
            <a:br>
              <a:rPr lang="en-US" sz="2200" dirty="0"/>
            </a:br>
            <a:endParaRPr lang="en-US" sz="2200" dirty="0"/>
          </a:p>
          <a:p>
            <a:pPr marL="342900" indent="-342900">
              <a:buClr>
                <a:schemeClr val="accent6"/>
              </a:buClr>
              <a:buFont typeface="Wingdings" panose="05000000000000000000" pitchFamily="2" charset="2"/>
              <a:buChar char="v"/>
            </a:pPr>
            <a:r>
              <a:rPr lang="en-US" sz="2200" b="1" dirty="0"/>
              <a:t>Pet friendly</a:t>
            </a:r>
          </a:p>
          <a:p>
            <a:pPr marL="342900" indent="-342900">
              <a:buClr>
                <a:schemeClr val="accent6"/>
              </a:buClr>
              <a:buFont typeface="Wingdings" panose="05000000000000000000" pitchFamily="2" charset="2"/>
              <a:buChar char="v"/>
            </a:pPr>
            <a:endParaRPr lang="en-US" sz="2200" b="1" dirty="0"/>
          </a:p>
          <a:p>
            <a:pPr marL="342900" indent="-342900">
              <a:buClr>
                <a:schemeClr val="accent6"/>
              </a:buClr>
              <a:buFont typeface="Wingdings" panose="05000000000000000000" pitchFamily="2" charset="2"/>
              <a:buChar char="v"/>
            </a:pPr>
            <a:r>
              <a:rPr lang="en-US" sz="2200" b="1" dirty="0"/>
              <a:t>Flowers/Fruits/Vegetables</a:t>
            </a:r>
            <a:br>
              <a:rPr lang="en-US" sz="2200" dirty="0"/>
            </a:br>
            <a:endParaRPr lang="en-US" sz="2200" dirty="0"/>
          </a:p>
        </p:txBody>
      </p:sp>
      <p:grpSp>
        <p:nvGrpSpPr>
          <p:cNvPr id="3" name="Group 2"/>
          <p:cNvGrpSpPr/>
          <p:nvPr/>
        </p:nvGrpSpPr>
        <p:grpSpPr>
          <a:xfrm>
            <a:off x="5049044" y="2837656"/>
            <a:ext cx="4495801" cy="2971800"/>
            <a:chOff x="-44481" y="1820331"/>
            <a:chExt cx="5290657" cy="32004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19" y="1820331"/>
              <a:ext cx="5029200" cy="3200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481" y="2252817"/>
              <a:ext cx="5290657" cy="2762106"/>
            </a:xfrm>
            <a:prstGeom prst="rect">
              <a:avLst/>
            </a:prstGeom>
          </p:spPr>
        </p:pic>
      </p:grpSp>
      <p:sp>
        <p:nvSpPr>
          <p:cNvPr id="6" name="TextBox 5">
            <a:extLst>
              <a:ext uri="{FF2B5EF4-FFF2-40B4-BE49-F238E27FC236}">
                <a16:creationId xmlns:a16="http://schemas.microsoft.com/office/drawing/2014/main" id="{300E3198-2477-DC4C-A392-C9F051C76FD9}"/>
              </a:ext>
            </a:extLst>
          </p:cNvPr>
          <p:cNvSpPr txBox="1"/>
          <p:nvPr/>
        </p:nvSpPr>
        <p:spPr>
          <a:xfrm>
            <a:off x="172245" y="1562850"/>
            <a:ext cx="9372600" cy="1077218"/>
          </a:xfrm>
          <a:prstGeom prst="rect">
            <a:avLst/>
          </a:prstGeom>
          <a:noFill/>
        </p:spPr>
        <p:txBody>
          <a:bodyPr wrap="square" rtlCol="0">
            <a:spAutoFit/>
          </a:bodyPr>
          <a:lstStyle/>
          <a:p>
            <a:pPr algn="ctr"/>
            <a:r>
              <a:rPr lang="en-US" sz="3200" b="1" dirty="0"/>
              <a:t>The only passenger airline to offer wide body containers/pallets service in the U.S.</a:t>
            </a:r>
          </a:p>
        </p:txBody>
      </p:sp>
    </p:spTree>
    <p:extLst>
      <p:ext uri="{BB962C8B-B14F-4D97-AF65-F5344CB8AC3E}">
        <p14:creationId xmlns:p14="http://schemas.microsoft.com/office/powerpoint/2010/main" val="2601405282"/>
      </p:ext>
    </p:extLst>
  </p:cSld>
  <p:clrMapOvr>
    <a:masterClrMapping/>
  </p:clrMapOvr>
  <mc:AlternateContent xmlns:mc="http://schemas.openxmlformats.org/markup-compatibility/2006">
    <mc:Choice xmlns:p14="http://schemas.microsoft.com/office/powerpoint/2010/main" Requires="p14">
      <p:transition spd="slow" p14:dur="2000" advTm="10952"/>
    </mc:Choice>
    <mc:Fallback>
      <p:transition spd="slow" advTm="1095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VACATIONS &amp; RENT-A-CAR</a:t>
            </a:r>
          </a:p>
        </p:txBody>
      </p:sp>
      <p:sp>
        <p:nvSpPr>
          <p:cNvPr id="4" name="TextBox 3"/>
          <p:cNvSpPr txBox="1"/>
          <p:nvPr/>
        </p:nvSpPr>
        <p:spPr>
          <a:xfrm>
            <a:off x="412719" y="2609056"/>
            <a:ext cx="4343400" cy="2693045"/>
          </a:xfrm>
          <a:prstGeom prst="rect">
            <a:avLst/>
          </a:prstGeom>
          <a:noFill/>
        </p:spPr>
        <p:txBody>
          <a:bodyPr wrap="square" rtlCol="0">
            <a:spAutoFit/>
          </a:bodyPr>
          <a:lstStyle/>
          <a:p>
            <a:pPr marL="342900" indent="-342900">
              <a:spcBef>
                <a:spcPts val="600"/>
              </a:spcBef>
              <a:spcAft>
                <a:spcPts val="600"/>
              </a:spcAft>
              <a:buClr>
                <a:schemeClr val="accent6"/>
              </a:buClr>
              <a:buFont typeface="Wingdings" panose="05000000000000000000" pitchFamily="2" charset="2"/>
              <a:buChar char="v"/>
            </a:pPr>
            <a:r>
              <a:rPr lang="en-US" sz="2200" dirty="0"/>
              <a:t>Vacation Packages</a:t>
            </a:r>
          </a:p>
          <a:p>
            <a:pPr marL="342900" indent="-342900">
              <a:spcBef>
                <a:spcPts val="600"/>
              </a:spcBef>
              <a:spcAft>
                <a:spcPts val="600"/>
              </a:spcAft>
              <a:buClr>
                <a:schemeClr val="accent6"/>
              </a:buClr>
              <a:buFont typeface="Wingdings" panose="05000000000000000000" pitchFamily="2" charset="2"/>
              <a:buChar char="v"/>
            </a:pPr>
            <a:r>
              <a:rPr lang="en-US" sz="2200" dirty="0"/>
              <a:t>Cruises</a:t>
            </a:r>
          </a:p>
          <a:p>
            <a:pPr marL="342900" indent="-342900">
              <a:spcBef>
                <a:spcPts val="600"/>
              </a:spcBef>
              <a:spcAft>
                <a:spcPts val="600"/>
              </a:spcAft>
              <a:buClr>
                <a:schemeClr val="accent6"/>
              </a:buClr>
              <a:buFont typeface="Wingdings" panose="05000000000000000000" pitchFamily="2" charset="2"/>
              <a:buChar char="v"/>
            </a:pPr>
            <a:r>
              <a:rPr lang="en-US" sz="2200" dirty="0"/>
              <a:t>Car Rentals </a:t>
            </a:r>
          </a:p>
          <a:p>
            <a:pPr marL="342900" indent="-342900">
              <a:spcBef>
                <a:spcPts val="600"/>
              </a:spcBef>
              <a:spcAft>
                <a:spcPts val="600"/>
              </a:spcAft>
              <a:buClr>
                <a:schemeClr val="accent6"/>
              </a:buClr>
              <a:buFont typeface="Wingdings" panose="05000000000000000000" pitchFamily="2" charset="2"/>
              <a:buChar char="v"/>
            </a:pPr>
            <a:r>
              <a:rPr lang="en-US" sz="2200" dirty="0"/>
              <a:t>Group Bookings on Hotel and Flights</a:t>
            </a:r>
          </a:p>
          <a:p>
            <a:endParaRPr lang="en-US" sz="2400" b="1" dirty="0">
              <a:ea typeface="Verdana" pitchFamily="34" charset="0"/>
              <a:cs typeface="Verdana" pitchFamily="34" charset="0"/>
            </a:endParaRPr>
          </a:p>
        </p:txBody>
      </p:sp>
      <p:grpSp>
        <p:nvGrpSpPr>
          <p:cNvPr id="8" name="Group 7"/>
          <p:cNvGrpSpPr/>
          <p:nvPr/>
        </p:nvGrpSpPr>
        <p:grpSpPr>
          <a:xfrm>
            <a:off x="5209861" y="2075656"/>
            <a:ext cx="4095750" cy="3037367"/>
            <a:chOff x="5209861" y="2336155"/>
            <a:chExt cx="4095750" cy="3037367"/>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0570" y="2532856"/>
              <a:ext cx="3654332" cy="243622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861" y="2336155"/>
              <a:ext cx="4095750" cy="3037367"/>
            </a:xfrm>
            <a:prstGeom prst="rect">
              <a:avLst/>
            </a:prstGeom>
          </p:spPr>
        </p:pic>
      </p:grpSp>
      <p:sp>
        <p:nvSpPr>
          <p:cNvPr id="3" name="TextBox 2"/>
          <p:cNvSpPr txBox="1"/>
          <p:nvPr/>
        </p:nvSpPr>
        <p:spPr>
          <a:xfrm>
            <a:off x="324644" y="1847056"/>
            <a:ext cx="4267200" cy="523220"/>
          </a:xfrm>
          <a:prstGeom prst="rect">
            <a:avLst/>
          </a:prstGeom>
          <a:noFill/>
        </p:spPr>
        <p:txBody>
          <a:bodyPr wrap="square" rtlCol="0">
            <a:spAutoFit/>
          </a:bodyPr>
          <a:lstStyle/>
          <a:p>
            <a:r>
              <a:rPr lang="en-US" sz="2800" b="1" dirty="0"/>
              <a:t>Great deals on</a:t>
            </a:r>
            <a:r>
              <a:rPr lang="en-US" sz="2800" dirty="0"/>
              <a:t>:</a:t>
            </a:r>
          </a:p>
        </p:txBody>
      </p:sp>
    </p:spTree>
    <p:extLst>
      <p:ext uri="{BB962C8B-B14F-4D97-AF65-F5344CB8AC3E}">
        <p14:creationId xmlns:p14="http://schemas.microsoft.com/office/powerpoint/2010/main" val="1699974735"/>
      </p:ext>
    </p:extLst>
  </p:cSld>
  <p:clrMapOvr>
    <a:masterClrMapping/>
  </p:clrMapOvr>
  <mc:AlternateContent xmlns:mc="http://schemas.openxmlformats.org/markup-compatibility/2006">
    <mc:Choice xmlns:p14="http://schemas.microsoft.com/office/powerpoint/2010/main" Requires="p14">
      <p:transition spd="slow" p14:dur="2000" advTm="7542"/>
    </mc:Choice>
    <mc:Fallback>
      <p:transition spd="slow" advTm="75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INSURANCE</a:t>
            </a:r>
          </a:p>
        </p:txBody>
      </p:sp>
      <p:sp>
        <p:nvSpPr>
          <p:cNvPr id="4" name="TextBox 3"/>
          <p:cNvSpPr txBox="1"/>
          <p:nvPr/>
        </p:nvSpPr>
        <p:spPr>
          <a:xfrm>
            <a:off x="700694" y="1618456"/>
            <a:ext cx="8602930" cy="1200329"/>
          </a:xfrm>
          <a:prstGeom prst="rect">
            <a:avLst/>
          </a:prstGeom>
          <a:noFill/>
        </p:spPr>
        <p:txBody>
          <a:bodyPr wrap="square" rtlCol="0">
            <a:spAutoFit/>
          </a:bodyPr>
          <a:lstStyle/>
          <a:p>
            <a:pPr algn="ctr">
              <a:buClr>
                <a:schemeClr val="accent2"/>
              </a:buClr>
            </a:pPr>
            <a:r>
              <a:rPr lang="en-US" sz="3600" b="1" dirty="0"/>
              <a:t>Adding a $10.00 premium to your ticket makes it fully exchangeable!</a:t>
            </a:r>
          </a:p>
        </p:txBody>
      </p:sp>
      <p:grpSp>
        <p:nvGrpSpPr>
          <p:cNvPr id="5" name="Group 4"/>
          <p:cNvGrpSpPr/>
          <p:nvPr/>
        </p:nvGrpSpPr>
        <p:grpSpPr>
          <a:xfrm>
            <a:off x="2727125" y="3218656"/>
            <a:ext cx="3922120" cy="2667000"/>
            <a:chOff x="5746719" y="2051906"/>
            <a:chExt cx="3886200" cy="269075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6719" y="2051906"/>
              <a:ext cx="3886200" cy="26907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3444" y="2229989"/>
              <a:ext cx="3448844" cy="2070062"/>
            </a:xfrm>
            <a:prstGeom prst="rect">
              <a:avLst/>
            </a:prstGeom>
          </p:spPr>
        </p:pic>
      </p:grpSp>
    </p:spTree>
    <p:extLst>
      <p:ext uri="{BB962C8B-B14F-4D97-AF65-F5344CB8AC3E}">
        <p14:creationId xmlns:p14="http://schemas.microsoft.com/office/powerpoint/2010/main" val="2475148182"/>
      </p:ext>
    </p:extLst>
  </p:cSld>
  <p:clrMapOvr>
    <a:masterClrMapping/>
  </p:clrMapOvr>
  <mc:AlternateContent xmlns:mc="http://schemas.openxmlformats.org/markup-compatibility/2006">
    <mc:Choice xmlns:p14="http://schemas.microsoft.com/office/powerpoint/2010/main" Requires="p14">
      <p:transition spd="slow" p14:dur="2000" advTm="10922"/>
    </mc:Choice>
    <mc:Fallback>
      <p:transition spd="slow" advTm="109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6D53-4419-254B-A82F-04D9F00AA242}"/>
              </a:ext>
            </a:extLst>
          </p:cNvPr>
          <p:cNvSpPr>
            <a:spLocks noGrp="1"/>
          </p:cNvSpPr>
          <p:nvPr>
            <p:ph type="title"/>
          </p:nvPr>
        </p:nvSpPr>
        <p:spPr/>
        <p:txBody>
          <a:bodyPr>
            <a:normAutofit/>
          </a:bodyPr>
          <a:lstStyle/>
          <a:p>
            <a:r>
              <a:rPr lang="en-US" dirty="0"/>
              <a:t>TRAVEL AGENT AFFILATES</a:t>
            </a:r>
          </a:p>
        </p:txBody>
      </p:sp>
      <p:sp>
        <p:nvSpPr>
          <p:cNvPr id="3" name="Content Placeholder 2">
            <a:extLst>
              <a:ext uri="{FF2B5EF4-FFF2-40B4-BE49-F238E27FC236}">
                <a16:creationId xmlns:a16="http://schemas.microsoft.com/office/drawing/2014/main" id="{C95ECF2E-FE6F-4847-8D6E-FC362EA6E1EE}"/>
              </a:ext>
            </a:extLst>
          </p:cNvPr>
          <p:cNvSpPr>
            <a:spLocks noGrp="1"/>
          </p:cNvSpPr>
          <p:nvPr>
            <p:ph idx="1"/>
          </p:nvPr>
        </p:nvSpPr>
        <p:spPr>
          <a:xfrm>
            <a:off x="1" y="1694656"/>
            <a:ext cx="4896644" cy="2895600"/>
          </a:xfrm>
        </p:spPr>
        <p:txBody>
          <a:bodyPr/>
          <a:lstStyle/>
          <a:p>
            <a:endParaRPr lang="en-US" dirty="0"/>
          </a:p>
          <a:p>
            <a:r>
              <a:rPr lang="en-US" dirty="0"/>
              <a:t>Avatar will work with travel agents, but not in a traditional way. Affiliates will be able to login to purchase seats without entering a passengers name in until check-in time.</a:t>
            </a:r>
          </a:p>
        </p:txBody>
      </p:sp>
      <p:pic>
        <p:nvPicPr>
          <p:cNvPr id="4" name="Recorded Sound">
            <a:hlinkClick r:id="" action="ppaction://media"/>
            <a:extLst>
              <a:ext uri="{FF2B5EF4-FFF2-40B4-BE49-F238E27FC236}">
                <a16:creationId xmlns:a16="http://schemas.microsoft.com/office/drawing/2014/main" id="{B8923538-DC76-8448-9983-1703B8EF73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89450" y="3268663"/>
            <a:ext cx="812800" cy="812800"/>
          </a:xfrm>
          <a:prstGeom prst="rect">
            <a:avLst/>
          </a:prstGeom>
        </p:spPr>
      </p:pic>
      <p:pic>
        <p:nvPicPr>
          <p:cNvPr id="8" name="Picture 7">
            <a:extLst>
              <a:ext uri="{FF2B5EF4-FFF2-40B4-BE49-F238E27FC236}">
                <a16:creationId xmlns:a16="http://schemas.microsoft.com/office/drawing/2014/main" id="{6D9801EA-423F-A54E-AD11-FA2FF1CF0A37}"/>
              </a:ext>
            </a:extLst>
          </p:cNvPr>
          <p:cNvPicPr>
            <a:picLocks noChangeAspect="1"/>
          </p:cNvPicPr>
          <p:nvPr/>
        </p:nvPicPr>
        <p:blipFill>
          <a:blip r:embed="rId5"/>
          <a:stretch>
            <a:fillRect/>
          </a:stretch>
        </p:blipFill>
        <p:spPr>
          <a:xfrm>
            <a:off x="5125244" y="1770856"/>
            <a:ext cx="4491038" cy="2667000"/>
          </a:xfrm>
          <a:prstGeom prst="rect">
            <a:avLst/>
          </a:prstGeom>
        </p:spPr>
      </p:pic>
      <p:sp>
        <p:nvSpPr>
          <p:cNvPr id="11" name="TextBox 10">
            <a:extLst>
              <a:ext uri="{FF2B5EF4-FFF2-40B4-BE49-F238E27FC236}">
                <a16:creationId xmlns:a16="http://schemas.microsoft.com/office/drawing/2014/main" id="{6B5B2747-7116-3C44-9A25-5A58E3C61620}"/>
              </a:ext>
            </a:extLst>
          </p:cNvPr>
          <p:cNvSpPr txBox="1"/>
          <p:nvPr/>
        </p:nvSpPr>
        <p:spPr>
          <a:xfrm>
            <a:off x="295191" y="4666456"/>
            <a:ext cx="9321091" cy="830997"/>
          </a:xfrm>
          <a:prstGeom prst="rect">
            <a:avLst/>
          </a:prstGeom>
          <a:noFill/>
        </p:spPr>
        <p:txBody>
          <a:bodyPr wrap="square" rtlCol="0">
            <a:spAutoFit/>
          </a:bodyPr>
          <a:lstStyle/>
          <a:p>
            <a:r>
              <a:rPr lang="en-US" sz="2400" dirty="0"/>
              <a:t>Affiliates pay a $5,000 registration fee and $475 per year for a single member office (fully refundable prior to FAA certification).</a:t>
            </a:r>
            <a:r>
              <a:rPr lang="en-US" dirty="0"/>
              <a:t> </a:t>
            </a:r>
          </a:p>
        </p:txBody>
      </p:sp>
    </p:spTree>
    <p:extLst>
      <p:ext uri="{BB962C8B-B14F-4D97-AF65-F5344CB8AC3E}">
        <p14:creationId xmlns:p14="http://schemas.microsoft.com/office/powerpoint/2010/main" val="2944836036"/>
      </p:ext>
    </p:extLst>
  </p:cSld>
  <p:clrMapOvr>
    <a:masterClrMapping/>
  </p:clrMapOvr>
  <mc:AlternateContent xmlns:mc="http://schemas.openxmlformats.org/markup-compatibility/2006">
    <mc:Choice xmlns:p14="http://schemas.microsoft.com/office/powerpoint/2010/main" Requires="p14">
      <p:transition spd="slow" p14:dur="2000" advTm="10954"/>
    </mc:Choice>
    <mc:Fallback>
      <p:transition spd="slow" advTm="10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FREE FARE CLUB</a:t>
            </a:r>
          </a:p>
        </p:txBody>
      </p:sp>
      <p:grpSp>
        <p:nvGrpSpPr>
          <p:cNvPr id="4" name="Group 3"/>
          <p:cNvGrpSpPr/>
          <p:nvPr/>
        </p:nvGrpSpPr>
        <p:grpSpPr>
          <a:xfrm>
            <a:off x="2686844" y="3371056"/>
            <a:ext cx="4572000" cy="2431475"/>
            <a:chOff x="1390650" y="1999456"/>
            <a:chExt cx="6934994" cy="38862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492" y="2247106"/>
              <a:ext cx="6417310" cy="3105150"/>
            </a:xfrm>
            <a:prstGeom prst="rect">
              <a:avLst/>
            </a:prstGeom>
            <a:solidFill>
              <a:srgbClr val="FFFFFF">
                <a:shade val="85000"/>
              </a:srgbClr>
            </a:solidFill>
            <a:ln w="190500" cap="rnd">
              <a:solidFill>
                <a:srgbClr val="FFFFFF"/>
              </a:solidFill>
            </a:ln>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999456"/>
              <a:ext cx="6934994" cy="3886200"/>
            </a:xfrm>
            <a:prstGeom prst="rect">
              <a:avLst/>
            </a:prstGeom>
          </p:spPr>
        </p:pic>
      </p:grpSp>
      <p:sp>
        <p:nvSpPr>
          <p:cNvPr id="5" name="TextBox 4">
            <a:extLst>
              <a:ext uri="{FF2B5EF4-FFF2-40B4-BE49-F238E27FC236}">
                <a16:creationId xmlns:a16="http://schemas.microsoft.com/office/drawing/2014/main" id="{3918415D-A757-8B45-AB08-02ECCD888C80}"/>
              </a:ext>
            </a:extLst>
          </p:cNvPr>
          <p:cNvSpPr txBox="1"/>
          <p:nvPr/>
        </p:nvSpPr>
        <p:spPr>
          <a:xfrm>
            <a:off x="489665" y="1923256"/>
            <a:ext cx="8813959" cy="1200329"/>
          </a:xfrm>
          <a:prstGeom prst="rect">
            <a:avLst/>
          </a:prstGeom>
          <a:noFill/>
        </p:spPr>
        <p:txBody>
          <a:bodyPr wrap="square" rtlCol="0">
            <a:spAutoFit/>
          </a:bodyPr>
          <a:lstStyle/>
          <a:p>
            <a:r>
              <a:rPr lang="en-US" sz="2400" dirty="0"/>
              <a:t>Join our </a:t>
            </a:r>
            <a:r>
              <a:rPr lang="en-US" sz="2400" b="1" dirty="0"/>
              <a:t>Fly “Free” Club</a:t>
            </a:r>
            <a:r>
              <a:rPr lang="en-US" sz="2400" dirty="0"/>
              <a:t> for a one time </a:t>
            </a:r>
            <a:r>
              <a:rPr lang="en-US" sz="2400" b="1" dirty="0"/>
              <a:t>registration fee of $49, plus $249</a:t>
            </a:r>
            <a:r>
              <a:rPr lang="en-US" sz="2400" dirty="0"/>
              <a:t> a year and you’re set to fly “Free” on any available Avatar flight (just pay the taxes).</a:t>
            </a:r>
          </a:p>
        </p:txBody>
      </p:sp>
    </p:spTree>
    <p:extLst>
      <p:ext uri="{BB962C8B-B14F-4D97-AF65-F5344CB8AC3E}">
        <p14:creationId xmlns:p14="http://schemas.microsoft.com/office/powerpoint/2010/main" val="3743459240"/>
      </p:ext>
    </p:extLst>
  </p:cSld>
  <p:clrMapOvr>
    <a:masterClrMapping/>
  </p:clrMapOvr>
  <mc:AlternateContent xmlns:mc="http://schemas.openxmlformats.org/markup-compatibility/2006">
    <mc:Choice xmlns:p14="http://schemas.microsoft.com/office/powerpoint/2010/main" Requires="p14">
      <p:transition spd="slow" p14:dur="2000" advTm="10989"/>
    </mc:Choice>
    <mc:Fallback>
      <p:transition spd="slow" advTm="109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FOCUS PROGRAM</a:t>
            </a:r>
          </a:p>
        </p:txBody>
      </p:sp>
      <p:grpSp>
        <p:nvGrpSpPr>
          <p:cNvPr id="4" name="Group 3"/>
          <p:cNvGrpSpPr/>
          <p:nvPr/>
        </p:nvGrpSpPr>
        <p:grpSpPr>
          <a:xfrm>
            <a:off x="3067844" y="4056856"/>
            <a:ext cx="3657600" cy="1905000"/>
            <a:chOff x="1390650" y="1999456"/>
            <a:chExt cx="6934994" cy="388620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9492" y="2247106"/>
              <a:ext cx="6417310" cy="3105150"/>
            </a:xfrm>
            <a:prstGeom prst="rect">
              <a:avLst/>
            </a:prstGeom>
            <a:solidFill>
              <a:srgbClr val="FFFFFF">
                <a:shade val="85000"/>
              </a:srgbClr>
            </a:solidFill>
            <a:ln w="190500" cap="rnd">
              <a:solidFill>
                <a:srgbClr val="FFFFFF"/>
              </a:solidFill>
            </a:ln>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650" y="1999456"/>
              <a:ext cx="6934994" cy="3886200"/>
            </a:xfrm>
            <a:prstGeom prst="rect">
              <a:avLst/>
            </a:prstGeom>
          </p:spPr>
        </p:pic>
      </p:grpSp>
      <p:sp>
        <p:nvSpPr>
          <p:cNvPr id="5" name="TextBox 4">
            <a:extLst>
              <a:ext uri="{FF2B5EF4-FFF2-40B4-BE49-F238E27FC236}">
                <a16:creationId xmlns:a16="http://schemas.microsoft.com/office/drawing/2014/main" id="{3918415D-A757-8B45-AB08-02ECCD888C80}"/>
              </a:ext>
            </a:extLst>
          </p:cNvPr>
          <p:cNvSpPr txBox="1"/>
          <p:nvPr/>
        </p:nvSpPr>
        <p:spPr>
          <a:xfrm>
            <a:off x="489665" y="1923256"/>
            <a:ext cx="8813959" cy="1938992"/>
          </a:xfrm>
          <a:prstGeom prst="rect">
            <a:avLst/>
          </a:prstGeom>
          <a:noFill/>
        </p:spPr>
        <p:txBody>
          <a:bodyPr wrap="square" rtlCol="0">
            <a:spAutoFit/>
          </a:bodyPr>
          <a:lstStyle/>
          <a:p>
            <a:r>
              <a:rPr lang="en-US" sz="2400" i="1" dirty="0"/>
              <a:t>Avatar’s Free Fare FOCUS PROGRAM requires participation in a survey or focus group to earn free travel. Not all volunteers will be selected for participation. Selection is based solely on demographic criteria supplied to Avatar by participating marketing groups.</a:t>
            </a:r>
            <a:endParaRPr lang="en-US" sz="2400" dirty="0"/>
          </a:p>
        </p:txBody>
      </p:sp>
    </p:spTree>
    <p:extLst>
      <p:ext uri="{BB962C8B-B14F-4D97-AF65-F5344CB8AC3E}">
        <p14:creationId xmlns:p14="http://schemas.microsoft.com/office/powerpoint/2010/main" val="1359145612"/>
      </p:ext>
    </p:extLst>
  </p:cSld>
  <p:clrMapOvr>
    <a:masterClrMapping/>
  </p:clrMapOvr>
  <mc:AlternateContent xmlns:mc="http://schemas.openxmlformats.org/markup-compatibility/2006">
    <mc:Choice xmlns:p14="http://schemas.microsoft.com/office/powerpoint/2010/main" Requires="p14">
      <p:transition spd="slow" p14:dur="2000" advTm="11508"/>
    </mc:Choice>
    <mc:Fallback>
      <p:transition spd="slow" advTm="1150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COST COMPARISON</a:t>
            </a:r>
          </a:p>
        </p:txBody>
      </p:sp>
      <p:sp>
        <p:nvSpPr>
          <p:cNvPr id="3" name="Content Placeholder 2"/>
          <p:cNvSpPr>
            <a:spLocks noGrp="1"/>
          </p:cNvSpPr>
          <p:nvPr>
            <p:ph idx="1"/>
          </p:nvPr>
        </p:nvSpPr>
        <p:spPr>
          <a:xfrm>
            <a:off x="1440189" y="1949318"/>
            <a:ext cx="7296960" cy="1559454"/>
          </a:xfrm>
        </p:spPr>
        <p:txBody>
          <a:bodyPr>
            <a:normAutofit fontScale="92500" lnSpcReduction="20000"/>
          </a:bodyPr>
          <a:lstStyle/>
          <a:p>
            <a:pPr>
              <a:lnSpc>
                <a:spcPct val="150000"/>
              </a:lnSpc>
              <a:buNone/>
            </a:pPr>
            <a:endParaRPr lang="en-US" sz="8000" dirty="0"/>
          </a:p>
          <a:p>
            <a:pPr>
              <a:lnSpc>
                <a:spcPct val="150000"/>
              </a:lnSpc>
              <a:buNone/>
            </a:pPr>
            <a:endParaRPr lang="en-US" sz="8000" dirty="0"/>
          </a:p>
          <a:p>
            <a:pPr>
              <a:lnSpc>
                <a:spcPct val="150000"/>
              </a:lnSpc>
              <a:buNone/>
            </a:pPr>
            <a:endParaRPr lang="en-US" sz="8000" dirty="0"/>
          </a:p>
          <a:p>
            <a:pPr>
              <a:lnSpc>
                <a:spcPct val="150000"/>
              </a:lnSpc>
              <a:buNone/>
            </a:pPr>
            <a:endParaRPr lang="en-US" sz="8000" dirty="0"/>
          </a:p>
        </p:txBody>
      </p:sp>
      <p:sp>
        <p:nvSpPr>
          <p:cNvPr id="6" name="TextBox 5"/>
          <p:cNvSpPr txBox="1"/>
          <p:nvPr/>
        </p:nvSpPr>
        <p:spPr>
          <a:xfrm>
            <a:off x="1728227" y="3898636"/>
            <a:ext cx="6432846" cy="369332"/>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9044" y="1610141"/>
            <a:ext cx="7315200" cy="42976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07"/>
    </mc:Choice>
    <mc:Fallback>
      <p:transition spd="slow" advTm="16407"/>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19</a:t>
            </a:fld>
            <a:endParaRPr lang="en-US"/>
          </a:p>
        </p:txBody>
      </p:sp>
      <p:sp>
        <p:nvSpPr>
          <p:cNvPr id="3" name="Title 2"/>
          <p:cNvSpPr>
            <a:spLocks noGrp="1"/>
          </p:cNvSpPr>
          <p:nvPr>
            <p:ph type="title"/>
          </p:nvPr>
        </p:nvSpPr>
        <p:spPr/>
        <p:txBody>
          <a:bodyPr/>
          <a:lstStyle/>
          <a:p>
            <a:r>
              <a:rPr lang="en-US" dirty="0"/>
              <a:t>PROJECTED PROFIT &amp; LOSS</a:t>
            </a:r>
          </a:p>
        </p:txBody>
      </p:sp>
      <p:pic>
        <p:nvPicPr>
          <p:cNvPr id="5" name="Picture 4"/>
          <p:cNvPicPr>
            <a:picLocks noChangeAspect="1"/>
          </p:cNvPicPr>
          <p:nvPr/>
        </p:nvPicPr>
        <p:blipFill>
          <a:blip r:embed="rId2" cstate="print"/>
          <a:stretch>
            <a:fillRect/>
          </a:stretch>
        </p:blipFill>
        <p:spPr>
          <a:xfrm>
            <a:off x="477044" y="1466056"/>
            <a:ext cx="8429139" cy="5006006"/>
          </a:xfrm>
          <a:prstGeom prst="rect">
            <a:avLst/>
          </a:prstGeom>
        </p:spPr>
      </p:pic>
    </p:spTree>
    <p:extLst>
      <p:ext uri="{BB962C8B-B14F-4D97-AF65-F5344CB8AC3E}">
        <p14:creationId xmlns:p14="http://schemas.microsoft.com/office/powerpoint/2010/main" val="409783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3490397"/>
            <a:ext cx="9793288" cy="984885"/>
          </a:xfrm>
          <a:prstGeom prst="rect">
            <a:avLst/>
          </a:prstGeom>
        </p:spPr>
        <p:txBody>
          <a:bodyPr wrap="square">
            <a:spAutoFit/>
          </a:bodyPr>
          <a:lstStyle/>
          <a:p>
            <a:pPr algn="ctr"/>
            <a:r>
              <a:rPr lang="en-US" sz="4000" b="1" dirty="0">
                <a:solidFill>
                  <a:schemeClr val="bg1"/>
                </a:solidFill>
              </a:rPr>
              <a:t>READY</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258521556"/>
      </p:ext>
    </p:extLst>
  </p:cSld>
  <p:clrMapOvr>
    <a:masterClrMapping/>
  </p:clrMapOvr>
  <mc:AlternateContent xmlns:mc="http://schemas.openxmlformats.org/markup-compatibility/2006">
    <mc:Choice xmlns:p14="http://schemas.microsoft.com/office/powerpoint/2010/main" Requires="p14">
      <p:transition spd="slow" p14:dur="2000" advTm="11126"/>
    </mc:Choice>
    <mc:Fallback>
      <p:transition spd="slow" advTm="11126"/>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20</a:t>
            </a:fld>
            <a:endParaRPr lang="en-US"/>
          </a:p>
        </p:txBody>
      </p:sp>
      <p:sp>
        <p:nvSpPr>
          <p:cNvPr id="3" name="Title 2"/>
          <p:cNvSpPr>
            <a:spLocks noGrp="1"/>
          </p:cNvSpPr>
          <p:nvPr>
            <p:ph type="title"/>
          </p:nvPr>
        </p:nvSpPr>
        <p:spPr/>
        <p:txBody>
          <a:bodyPr/>
          <a:lstStyle/>
          <a:p>
            <a:r>
              <a:rPr lang="en-US" dirty="0"/>
              <a:t>Projected Balance Sheet</a:t>
            </a:r>
          </a:p>
        </p:txBody>
      </p:sp>
      <p:sp>
        <p:nvSpPr>
          <p:cNvPr id="5" name="TextBox 4"/>
          <p:cNvSpPr txBox="1"/>
          <p:nvPr/>
        </p:nvSpPr>
        <p:spPr>
          <a:xfrm>
            <a:off x="209983" y="6460597"/>
            <a:ext cx="5476802" cy="830997"/>
          </a:xfrm>
          <a:prstGeom prst="rect">
            <a:avLst/>
          </a:prstGeom>
          <a:noFill/>
        </p:spPr>
        <p:txBody>
          <a:bodyPr wrap="square" rtlCol="0">
            <a:spAutoFit/>
          </a:bodyPr>
          <a:lstStyle/>
          <a:p>
            <a:r>
              <a:rPr lang="en-US" sz="1600" i="1" dirty="0"/>
              <a:t>NOTE: Opening retained deficit in Year 1 is for pre-flight operations expenditures.  Capital raised for pre-flight operations is included in Shareholders' equity.</a:t>
            </a:r>
          </a:p>
        </p:txBody>
      </p:sp>
      <p:pic>
        <p:nvPicPr>
          <p:cNvPr id="6" name="Picture 5"/>
          <p:cNvPicPr>
            <a:picLocks noChangeAspect="1"/>
          </p:cNvPicPr>
          <p:nvPr/>
        </p:nvPicPr>
        <p:blipFill>
          <a:blip r:embed="rId2" cstate="print"/>
          <a:stretch>
            <a:fillRect/>
          </a:stretch>
        </p:blipFill>
        <p:spPr>
          <a:xfrm>
            <a:off x="443599" y="2461788"/>
            <a:ext cx="8906092" cy="3478995"/>
          </a:xfrm>
          <a:prstGeom prst="rect">
            <a:avLst/>
          </a:prstGeom>
        </p:spPr>
      </p:pic>
    </p:spTree>
    <p:extLst>
      <p:ext uri="{BB962C8B-B14F-4D97-AF65-F5344CB8AC3E}">
        <p14:creationId xmlns:p14="http://schemas.microsoft.com/office/powerpoint/2010/main" val="3750413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21</a:t>
            </a:fld>
            <a:endParaRPr lang="en-US"/>
          </a:p>
        </p:txBody>
      </p:sp>
      <p:sp>
        <p:nvSpPr>
          <p:cNvPr id="3" name="Title 2"/>
          <p:cNvSpPr>
            <a:spLocks noGrp="1"/>
          </p:cNvSpPr>
          <p:nvPr>
            <p:ph type="title"/>
          </p:nvPr>
        </p:nvSpPr>
        <p:spPr/>
        <p:txBody>
          <a:bodyPr/>
          <a:lstStyle/>
          <a:p>
            <a:r>
              <a:rPr lang="en-US" dirty="0"/>
              <a:t>Projected Cash Flow</a:t>
            </a:r>
          </a:p>
        </p:txBody>
      </p:sp>
      <p:pic>
        <p:nvPicPr>
          <p:cNvPr id="5" name="Picture 4"/>
          <p:cNvPicPr>
            <a:picLocks noChangeAspect="1"/>
          </p:cNvPicPr>
          <p:nvPr/>
        </p:nvPicPr>
        <p:blipFill>
          <a:blip r:embed="rId2" cstate="print"/>
          <a:stretch>
            <a:fillRect/>
          </a:stretch>
        </p:blipFill>
        <p:spPr>
          <a:xfrm>
            <a:off x="553244" y="1618456"/>
            <a:ext cx="8607644" cy="4359447"/>
          </a:xfrm>
          <a:prstGeom prst="rect">
            <a:avLst/>
          </a:prstGeom>
        </p:spPr>
      </p:pic>
    </p:spTree>
    <p:extLst>
      <p:ext uri="{BB962C8B-B14F-4D97-AF65-F5344CB8AC3E}">
        <p14:creationId xmlns:p14="http://schemas.microsoft.com/office/powerpoint/2010/main" val="19343198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PROPOSED ROUTES - YEAR 1</a:t>
            </a: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401"/>
          <a:stretch/>
        </p:blipFill>
        <p:spPr>
          <a:xfrm>
            <a:off x="2001838" y="1549523"/>
            <a:ext cx="5786521" cy="4389298"/>
          </a:xfrm>
        </p:spPr>
      </p:pic>
    </p:spTree>
    <p:extLst>
      <p:ext uri="{BB962C8B-B14F-4D97-AF65-F5344CB8AC3E}">
        <p14:creationId xmlns:p14="http://schemas.microsoft.com/office/powerpoint/2010/main" val="591653762"/>
      </p:ext>
    </p:extLst>
  </p:cSld>
  <p:clrMapOvr>
    <a:masterClrMapping/>
  </p:clrMapOvr>
  <mc:AlternateContent xmlns:mc="http://schemas.openxmlformats.org/markup-compatibility/2006">
    <mc:Choice xmlns:p14="http://schemas.microsoft.com/office/powerpoint/2010/main" Requires="p14">
      <p:transition spd="slow" p14:dur="2000" advTm="15903"/>
    </mc:Choice>
    <mc:Fallback>
      <p:transition spd="slow" advTm="1590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ADDITIONAL ROUTES - YEAR 2</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602"/>
          <a:stretch/>
        </p:blipFill>
        <p:spPr>
          <a:xfrm>
            <a:off x="2002813" y="1555364"/>
            <a:ext cx="5778293" cy="4417125"/>
          </a:xfrm>
          <a:prstGeom prst="rect">
            <a:avLst/>
          </a:prstGeom>
        </p:spPr>
      </p:pic>
    </p:spTree>
    <p:extLst>
      <p:ext uri="{BB962C8B-B14F-4D97-AF65-F5344CB8AC3E}">
        <p14:creationId xmlns:p14="http://schemas.microsoft.com/office/powerpoint/2010/main" val="1502859852"/>
      </p:ext>
    </p:extLst>
  </p:cSld>
  <p:clrMapOvr>
    <a:masterClrMapping/>
  </p:clrMapOvr>
  <mc:AlternateContent xmlns:mc="http://schemas.openxmlformats.org/markup-compatibility/2006">
    <mc:Choice xmlns:p14="http://schemas.microsoft.com/office/powerpoint/2010/main" Requires="p14">
      <p:transition spd="slow" p14:dur="2000" advTm="11255"/>
    </mc:Choice>
    <mc:Fallback>
      <p:transition spd="slow" advTm="1125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ADDITIONAL ROUTES - YEAR 3</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66" b="2541"/>
          <a:stretch/>
        </p:blipFill>
        <p:spPr>
          <a:xfrm>
            <a:off x="1976139" y="1520040"/>
            <a:ext cx="5849773" cy="4492077"/>
          </a:xfrm>
        </p:spPr>
      </p:pic>
    </p:spTree>
    <p:extLst>
      <p:ext uri="{BB962C8B-B14F-4D97-AF65-F5344CB8AC3E}">
        <p14:creationId xmlns:p14="http://schemas.microsoft.com/office/powerpoint/2010/main" val="272742670"/>
      </p:ext>
    </p:extLst>
  </p:cSld>
  <p:clrMapOvr>
    <a:masterClrMapping/>
  </p:clrMapOvr>
  <mc:AlternateContent xmlns:mc="http://schemas.openxmlformats.org/markup-compatibility/2006">
    <mc:Choice xmlns:p14="http://schemas.microsoft.com/office/powerpoint/2010/main" Requires="p14">
      <p:transition spd="slow" p14:dur="2000" advTm="10730"/>
    </mc:Choice>
    <mc:Fallback>
      <p:transition spd="slow" advTm="1073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FINANCIAL MODEL</a:t>
            </a:r>
          </a:p>
        </p:txBody>
      </p:sp>
      <p:pic>
        <p:nvPicPr>
          <p:cNvPr id="3075" name="Picture 3" descr="F:\CLIENT FILES\Avatar Airlines\Avatar Images\Presentation imgs\flight_mode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04" y="1556126"/>
            <a:ext cx="7423078" cy="438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716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FUTURE DEVELOPMENTS</a:t>
            </a:r>
          </a:p>
        </p:txBody>
      </p:sp>
      <p:sp>
        <p:nvSpPr>
          <p:cNvPr id="3" name="Content Placeholder 2"/>
          <p:cNvSpPr>
            <a:spLocks noGrp="1"/>
          </p:cNvSpPr>
          <p:nvPr>
            <p:ph idx="1"/>
          </p:nvPr>
        </p:nvSpPr>
        <p:spPr>
          <a:xfrm>
            <a:off x="1440189" y="1949318"/>
            <a:ext cx="7296960" cy="1559454"/>
          </a:xfrm>
        </p:spPr>
        <p:txBody>
          <a:bodyPr>
            <a:normAutofit fontScale="92500" lnSpcReduction="20000"/>
          </a:bodyPr>
          <a:lstStyle/>
          <a:p>
            <a:pPr>
              <a:lnSpc>
                <a:spcPct val="150000"/>
              </a:lnSpc>
              <a:buNone/>
            </a:pPr>
            <a:endParaRPr lang="en-US" sz="8000" dirty="0"/>
          </a:p>
          <a:p>
            <a:pPr>
              <a:lnSpc>
                <a:spcPct val="150000"/>
              </a:lnSpc>
              <a:buNone/>
            </a:pPr>
            <a:endParaRPr lang="en-US" sz="8000" dirty="0"/>
          </a:p>
          <a:p>
            <a:pPr>
              <a:lnSpc>
                <a:spcPct val="150000"/>
              </a:lnSpc>
              <a:buNone/>
            </a:pPr>
            <a:endParaRPr lang="en-US" sz="8000" dirty="0"/>
          </a:p>
          <a:p>
            <a:pPr>
              <a:lnSpc>
                <a:spcPct val="150000"/>
              </a:lnSpc>
              <a:buNone/>
            </a:pPr>
            <a:endParaRPr lang="en-US" sz="8000" dirty="0"/>
          </a:p>
        </p:txBody>
      </p:sp>
      <p:sp>
        <p:nvSpPr>
          <p:cNvPr id="4" name="TextBox 3"/>
          <p:cNvSpPr txBox="1"/>
          <p:nvPr/>
        </p:nvSpPr>
        <p:spPr>
          <a:xfrm>
            <a:off x="248444" y="2746146"/>
            <a:ext cx="5181600" cy="3154632"/>
          </a:xfrm>
          <a:prstGeom prst="rect">
            <a:avLst/>
          </a:prstGeom>
          <a:noFill/>
        </p:spPr>
        <p:txBody>
          <a:bodyPr wrap="square" rtlCol="0">
            <a:spAutoFit/>
          </a:bodyPr>
          <a:lstStyle/>
          <a:p>
            <a:pPr marL="342900" indent="-342900">
              <a:buClr>
                <a:schemeClr val="accent1"/>
              </a:buClr>
              <a:buFont typeface="Wingdings" panose="05000000000000000000" pitchFamily="2" charset="2"/>
              <a:buChar char="v"/>
            </a:pPr>
            <a:r>
              <a:rPr lang="en-US" sz="2200" dirty="0"/>
              <a:t>Corporate Headquarters</a:t>
            </a:r>
          </a:p>
          <a:p>
            <a:pPr marL="342900" indent="-342900">
              <a:buClr>
                <a:schemeClr val="accent1"/>
              </a:buClr>
              <a:buFont typeface="Wingdings" panose="05000000000000000000" pitchFamily="2" charset="2"/>
              <a:buChar char="v"/>
            </a:pPr>
            <a:endParaRPr lang="en-US" sz="2200" dirty="0"/>
          </a:p>
          <a:p>
            <a:pPr marL="342900" indent="-342900">
              <a:buClr>
                <a:schemeClr val="accent1"/>
              </a:buClr>
              <a:buFont typeface="Wingdings" panose="05000000000000000000" pitchFamily="2" charset="2"/>
              <a:buChar char="v"/>
            </a:pPr>
            <a:r>
              <a:rPr lang="en-US" sz="2200" dirty="0"/>
              <a:t>Hotels (joint ventures)</a:t>
            </a:r>
            <a:br>
              <a:rPr lang="en-US" sz="2200" dirty="0"/>
            </a:br>
            <a:endParaRPr lang="en-US" sz="2200" dirty="0"/>
          </a:p>
          <a:p>
            <a:pPr marL="342900" indent="-342900">
              <a:buClr>
                <a:schemeClr val="accent1"/>
              </a:buClr>
              <a:buFont typeface="Wingdings" panose="05000000000000000000" pitchFamily="2" charset="2"/>
              <a:buChar char="v"/>
            </a:pPr>
            <a:r>
              <a:rPr lang="en-US" sz="2200" dirty="0"/>
              <a:t>Avatar Airport Terminals</a:t>
            </a:r>
            <a:br>
              <a:rPr lang="en-US" sz="2200" dirty="0"/>
            </a:br>
            <a:endParaRPr lang="en-US" sz="2200" dirty="0"/>
          </a:p>
          <a:p>
            <a:pPr marL="342900" indent="-342900">
              <a:buClr>
                <a:schemeClr val="accent1"/>
              </a:buClr>
              <a:buFont typeface="Wingdings" panose="05000000000000000000" pitchFamily="2" charset="2"/>
              <a:buChar char="v"/>
            </a:pPr>
            <a:r>
              <a:rPr lang="en-US" sz="2200" dirty="0"/>
              <a:t>Developing Avatar brands such as coffee, wine, culinary items, </a:t>
            </a:r>
            <a:r>
              <a:rPr lang="en-US" sz="2200" dirty="0" err="1"/>
              <a:t>etc</a:t>
            </a:r>
            <a:r>
              <a:rPr lang="en-US" sz="2200" dirty="0"/>
              <a:t>… with an eye on the retail market.</a:t>
            </a:r>
          </a:p>
        </p:txBody>
      </p:sp>
      <p:sp>
        <p:nvSpPr>
          <p:cNvPr id="5" name="Rectangle 4"/>
          <p:cNvSpPr/>
          <p:nvPr/>
        </p:nvSpPr>
        <p:spPr>
          <a:xfrm>
            <a:off x="172244" y="1694656"/>
            <a:ext cx="4952999" cy="707886"/>
          </a:xfrm>
          <a:prstGeom prst="rect">
            <a:avLst/>
          </a:prstGeom>
        </p:spPr>
        <p:txBody>
          <a:bodyPr wrap="square">
            <a:spAutoFit/>
          </a:bodyPr>
          <a:lstStyle/>
          <a:p>
            <a:r>
              <a:rPr lang="en-US" sz="2000" b="1" dirty="0"/>
              <a:t>Future </a:t>
            </a:r>
            <a:r>
              <a:rPr lang="en-US" sz="2000" b="1" i="1" dirty="0"/>
              <a:t>Asset-Based </a:t>
            </a:r>
            <a:r>
              <a:rPr lang="en-US" sz="2000" b="1" dirty="0"/>
              <a:t>Developments to Include: </a:t>
            </a:r>
          </a:p>
        </p:txBody>
      </p:sp>
      <p:pic>
        <p:nvPicPr>
          <p:cNvPr id="9" name="Picture 8">
            <a:extLst>
              <a:ext uri="{FF2B5EF4-FFF2-40B4-BE49-F238E27FC236}">
                <a16:creationId xmlns:a16="http://schemas.microsoft.com/office/drawing/2014/main" id="{584268E1-5657-E448-8DB5-81DC9F34BD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644" y="1605715"/>
            <a:ext cx="3906043" cy="1973123"/>
          </a:xfrm>
          <a:prstGeom prst="rect">
            <a:avLst/>
          </a:prstGeom>
        </p:spPr>
      </p:pic>
      <p:sp>
        <p:nvSpPr>
          <p:cNvPr id="10" name="TextBox 9">
            <a:extLst>
              <a:ext uri="{FF2B5EF4-FFF2-40B4-BE49-F238E27FC236}">
                <a16:creationId xmlns:a16="http://schemas.microsoft.com/office/drawing/2014/main" id="{FA70F090-6601-F64F-A461-C133E28B1366}"/>
              </a:ext>
            </a:extLst>
          </p:cNvPr>
          <p:cNvSpPr txBox="1"/>
          <p:nvPr/>
        </p:nvSpPr>
        <p:spPr>
          <a:xfrm>
            <a:off x="5658644" y="4133056"/>
            <a:ext cx="3906043" cy="369332"/>
          </a:xfrm>
          <a:prstGeom prst="rect">
            <a:avLst/>
          </a:prstGeom>
          <a:noFill/>
        </p:spPr>
        <p:txBody>
          <a:bodyPr wrap="square" rtlCol="0">
            <a:spAutoFit/>
          </a:bodyPr>
          <a:lstStyle/>
          <a:p>
            <a:endParaRPr lang="en-US" dirty="0"/>
          </a:p>
        </p:txBody>
      </p:sp>
      <p:pic>
        <p:nvPicPr>
          <p:cNvPr id="13" name="Picture 12">
            <a:extLst>
              <a:ext uri="{FF2B5EF4-FFF2-40B4-BE49-F238E27FC236}">
                <a16:creationId xmlns:a16="http://schemas.microsoft.com/office/drawing/2014/main" id="{28E062E7-B519-A344-9923-CA0046397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643" y="3663686"/>
            <a:ext cx="3906043" cy="2309308"/>
          </a:xfrm>
          <a:prstGeom prst="rect">
            <a:avLst/>
          </a:prstGeom>
        </p:spPr>
      </p:pic>
    </p:spTree>
    <p:extLst>
      <p:ext uri="{BB962C8B-B14F-4D97-AF65-F5344CB8AC3E}">
        <p14:creationId xmlns:p14="http://schemas.microsoft.com/office/powerpoint/2010/main" val="1156819735"/>
      </p:ext>
    </p:extLst>
  </p:cSld>
  <p:clrMapOvr>
    <a:masterClrMapping/>
  </p:clrMapOvr>
  <mc:AlternateContent xmlns:mc="http://schemas.openxmlformats.org/markup-compatibility/2006">
    <mc:Choice xmlns:p14="http://schemas.microsoft.com/office/powerpoint/2010/main" Requires="p14">
      <p:transition spd="slow" p14:dur="2000" advTm="11016"/>
    </mc:Choice>
    <mc:Fallback>
      <p:transition spd="slow" advTm="1101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YOU WANT TO KNOW</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487" r="4168"/>
          <a:stretch/>
        </p:blipFill>
        <p:spPr>
          <a:xfrm>
            <a:off x="7106444" y="2118222"/>
            <a:ext cx="2535866" cy="2747468"/>
          </a:xfrm>
          <a:prstGeom prst="rect">
            <a:avLst/>
          </a:prstGeom>
        </p:spPr>
      </p:pic>
      <p:sp>
        <p:nvSpPr>
          <p:cNvPr id="7" name="Rectangle 6"/>
          <p:cNvSpPr/>
          <p:nvPr/>
        </p:nvSpPr>
        <p:spPr>
          <a:xfrm>
            <a:off x="96044" y="1999456"/>
            <a:ext cx="6477000" cy="2866234"/>
          </a:xfrm>
          <a:prstGeom prst="rect">
            <a:avLst/>
          </a:prstGeom>
        </p:spPr>
        <p:txBody>
          <a:bodyPr wrap="square">
            <a:spAutoFit/>
          </a:bodyPr>
          <a:lstStyle/>
          <a:p>
            <a:pPr>
              <a:lnSpc>
                <a:spcPct val="150000"/>
              </a:lnSpc>
              <a:buClr>
                <a:schemeClr val="accent6"/>
              </a:buClr>
            </a:pPr>
            <a:r>
              <a:rPr lang="en-US" sz="3100" b="1" i="1" dirty="0"/>
              <a:t>The 3 most important questions:</a:t>
            </a:r>
          </a:p>
          <a:p>
            <a:pPr marL="457200" indent="-457200">
              <a:lnSpc>
                <a:spcPct val="150000"/>
              </a:lnSpc>
              <a:buClr>
                <a:schemeClr val="accent6"/>
              </a:buClr>
              <a:buFont typeface="Wingdings" pitchFamily="2" charset="2"/>
              <a:buChar char="v"/>
            </a:pPr>
            <a:r>
              <a:rPr lang="en-US" sz="3100" dirty="0"/>
              <a:t>How secure is my investment?</a:t>
            </a:r>
          </a:p>
          <a:p>
            <a:pPr marL="285750" indent="-285750">
              <a:lnSpc>
                <a:spcPct val="150000"/>
              </a:lnSpc>
              <a:buClr>
                <a:schemeClr val="accent6"/>
              </a:buClr>
              <a:buFont typeface="Wingdings" panose="05000000000000000000" pitchFamily="2" charset="2"/>
              <a:buChar char="v"/>
            </a:pPr>
            <a:r>
              <a:rPr lang="en-US" sz="3100" dirty="0"/>
              <a:t> How much can I earn?</a:t>
            </a:r>
          </a:p>
          <a:p>
            <a:pPr marL="285750" indent="-285750">
              <a:lnSpc>
                <a:spcPct val="150000"/>
              </a:lnSpc>
              <a:buClr>
                <a:schemeClr val="accent6"/>
              </a:buClr>
              <a:buFont typeface="Wingdings" panose="05000000000000000000" pitchFamily="2" charset="2"/>
              <a:buChar char="v"/>
            </a:pPr>
            <a:r>
              <a:rPr lang="en-US" sz="3100" dirty="0"/>
              <a:t> What’s my exit strategy?</a:t>
            </a:r>
          </a:p>
        </p:txBody>
      </p:sp>
    </p:spTree>
    <p:extLst>
      <p:ext uri="{BB962C8B-B14F-4D97-AF65-F5344CB8AC3E}">
        <p14:creationId xmlns:p14="http://schemas.microsoft.com/office/powerpoint/2010/main" val="1199280700"/>
      </p:ext>
    </p:extLst>
  </p:cSld>
  <p:clrMapOvr>
    <a:masterClrMapping/>
  </p:clrMapOvr>
  <mc:AlternateContent xmlns:mc="http://schemas.openxmlformats.org/markup-compatibility/2006">
    <mc:Choice xmlns:p14="http://schemas.microsoft.com/office/powerpoint/2010/main" Requires="p14">
      <p:transition spd="slow" p14:dur="2000" advTm="15924"/>
    </mc:Choice>
    <mc:Fallback>
      <p:transition spd="slow" advTm="1592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OFFERING</a:t>
            </a:r>
          </a:p>
        </p:txBody>
      </p:sp>
      <p:sp>
        <p:nvSpPr>
          <p:cNvPr id="3" name="Content Placeholder 2"/>
          <p:cNvSpPr>
            <a:spLocks noGrp="1"/>
          </p:cNvSpPr>
          <p:nvPr>
            <p:ph idx="1"/>
          </p:nvPr>
        </p:nvSpPr>
        <p:spPr>
          <a:xfrm>
            <a:off x="489665" y="1563002"/>
            <a:ext cx="8813959" cy="436454"/>
          </a:xfrm>
        </p:spPr>
        <p:txBody>
          <a:bodyPr>
            <a:normAutofit lnSpcReduction="10000"/>
          </a:bodyPr>
          <a:lstStyle/>
          <a:p>
            <a:pPr marL="0" indent="0" algn="ctr">
              <a:buNone/>
            </a:pPr>
            <a:r>
              <a:rPr lang="en-US" sz="1900" dirty="0"/>
              <a:t>  </a:t>
            </a:r>
            <a:r>
              <a:rPr lang="en-US" b="1" dirty="0">
                <a:solidFill>
                  <a:schemeClr val="tx1"/>
                </a:solidFill>
              </a:rPr>
              <a:t>PRIVATE PLACEMENT MEMORANDUM</a:t>
            </a:r>
            <a:endParaRPr lang="en-US" dirty="0">
              <a:solidFill>
                <a:schemeClr val="tx1"/>
              </a:solidFill>
            </a:endParaRPr>
          </a:p>
        </p:txBody>
      </p:sp>
      <p:sp>
        <p:nvSpPr>
          <p:cNvPr id="4" name="TextBox 3"/>
          <p:cNvSpPr txBox="1"/>
          <p:nvPr/>
        </p:nvSpPr>
        <p:spPr>
          <a:xfrm>
            <a:off x="2177194" y="1999456"/>
            <a:ext cx="5410200" cy="535531"/>
          </a:xfrm>
          <a:prstGeom prst="rect">
            <a:avLst/>
          </a:prstGeom>
          <a:noFill/>
        </p:spPr>
        <p:txBody>
          <a:bodyPr wrap="square" rtlCol="0">
            <a:spAutoFit/>
          </a:bodyPr>
          <a:lstStyle/>
          <a:p>
            <a:pPr algn="ctr">
              <a:lnSpc>
                <a:spcPct val="120000"/>
              </a:lnSpc>
            </a:pPr>
            <a:r>
              <a:rPr lang="en-US" sz="2400" b="1" dirty="0"/>
              <a:t>$300,000,000</a:t>
            </a:r>
            <a:endParaRPr lang="en-US" sz="2400" dirty="0"/>
          </a:p>
        </p:txBody>
      </p:sp>
      <p:sp>
        <p:nvSpPr>
          <p:cNvPr id="5" name="TextBox 4"/>
          <p:cNvSpPr txBox="1"/>
          <p:nvPr/>
        </p:nvSpPr>
        <p:spPr>
          <a:xfrm>
            <a:off x="1115344" y="2532856"/>
            <a:ext cx="7543799" cy="1865126"/>
          </a:xfrm>
          <a:prstGeom prst="rect">
            <a:avLst/>
          </a:prstGeom>
          <a:noFill/>
        </p:spPr>
        <p:txBody>
          <a:bodyPr wrap="square" rtlCol="0">
            <a:spAutoFit/>
          </a:bodyPr>
          <a:lstStyle/>
          <a:p>
            <a:pPr algn="ctr">
              <a:lnSpc>
                <a:spcPct val="120000"/>
              </a:lnSpc>
            </a:pPr>
            <a:r>
              <a:rPr lang="en-US" sz="2000" dirty="0"/>
              <a:t>20,000,000 Shares of Series A Convertible Preferred Stock</a:t>
            </a:r>
          </a:p>
          <a:p>
            <a:pPr algn="ctr">
              <a:lnSpc>
                <a:spcPct val="120000"/>
              </a:lnSpc>
            </a:pPr>
            <a:r>
              <a:rPr lang="en-US" dirty="0"/>
              <a:t>(6.0% dividend)</a:t>
            </a:r>
          </a:p>
          <a:p>
            <a:pPr algn="ctr">
              <a:lnSpc>
                <a:spcPct val="120000"/>
              </a:lnSpc>
            </a:pPr>
            <a:endParaRPr lang="en-US" dirty="0"/>
          </a:p>
          <a:p>
            <a:pPr algn="ctr">
              <a:lnSpc>
                <a:spcPct val="120000"/>
              </a:lnSpc>
            </a:pPr>
            <a:r>
              <a:rPr lang="en-US" dirty="0"/>
              <a:t> </a:t>
            </a:r>
            <a:r>
              <a:rPr lang="en-US" sz="2000" dirty="0"/>
              <a:t>Offered at $15.00 per Share</a:t>
            </a:r>
          </a:p>
          <a:p>
            <a:pPr algn="ctr">
              <a:lnSpc>
                <a:spcPct val="120000"/>
              </a:lnSpc>
            </a:pPr>
            <a:r>
              <a:rPr lang="en-US" sz="2000" dirty="0"/>
              <a:t>Minimum Purchase of 5,000 Shares (or $75,000)</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119" y="4404955"/>
            <a:ext cx="5791200" cy="1556901"/>
          </a:xfrm>
          <a:prstGeom prst="rect">
            <a:avLst/>
          </a:prstGeom>
        </p:spPr>
      </p:pic>
    </p:spTree>
    <p:extLst>
      <p:ext uri="{BB962C8B-B14F-4D97-AF65-F5344CB8AC3E}">
        <p14:creationId xmlns:p14="http://schemas.microsoft.com/office/powerpoint/2010/main" val="3507712539"/>
      </p:ext>
    </p:extLst>
  </p:cSld>
  <p:clrMapOvr>
    <a:masterClrMapping/>
  </p:clrMapOvr>
  <mc:AlternateContent xmlns:mc="http://schemas.openxmlformats.org/markup-compatibility/2006">
    <mc:Choice xmlns:p14="http://schemas.microsoft.com/office/powerpoint/2010/main" Requires="p14">
      <p:transition spd="slow" p14:dur="2000" advTm="13280"/>
    </mc:Choice>
    <mc:Fallback>
      <p:transition spd="slow" advTm="132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45432"/>
            <a:ext cx="8813959" cy="980199"/>
          </a:xfrm>
        </p:spPr>
        <p:txBody>
          <a:bodyPr>
            <a:normAutofit/>
          </a:bodyPr>
          <a:lstStyle/>
          <a:p>
            <a:r>
              <a:rPr lang="en-US" sz="4400" dirty="0"/>
              <a:t>MAKING A GREAT COMPANY</a:t>
            </a:r>
          </a:p>
        </p:txBody>
      </p:sp>
      <p:sp>
        <p:nvSpPr>
          <p:cNvPr id="6" name="TextBox 5"/>
          <p:cNvSpPr txBox="1"/>
          <p:nvPr/>
        </p:nvSpPr>
        <p:spPr>
          <a:xfrm>
            <a:off x="1728227" y="3898636"/>
            <a:ext cx="6432846" cy="369332"/>
          </a:xfrm>
          <a:prstGeom prst="rect">
            <a:avLst/>
          </a:prstGeom>
          <a:noFill/>
        </p:spPr>
        <p:txBody>
          <a:bodyPr wrap="square" rtlCol="0">
            <a:spAutoFit/>
          </a:bodyPr>
          <a:lstStyle/>
          <a:p>
            <a:endParaRPr lang="en-US" dirty="0"/>
          </a:p>
        </p:txBody>
      </p:sp>
      <p:sp>
        <p:nvSpPr>
          <p:cNvPr id="7" name="Rectangle 6"/>
          <p:cNvSpPr/>
          <p:nvPr/>
        </p:nvSpPr>
        <p:spPr>
          <a:xfrm>
            <a:off x="96044" y="2990056"/>
            <a:ext cx="5867400" cy="2862322"/>
          </a:xfrm>
          <a:prstGeom prst="rect">
            <a:avLst/>
          </a:prstGeom>
        </p:spPr>
        <p:txBody>
          <a:bodyPr wrap="square">
            <a:spAutoFit/>
          </a:bodyPr>
          <a:lstStyle/>
          <a:p>
            <a:pPr lvl="1">
              <a:spcAft>
                <a:spcPts val="800"/>
              </a:spcAft>
            </a:pPr>
            <a:r>
              <a:rPr lang="en-US" sz="2000" b="1" dirty="0"/>
              <a:t>Avatar Airlines goal is to be:</a:t>
            </a:r>
          </a:p>
          <a:p>
            <a:pPr lvl="1">
              <a:spcAft>
                <a:spcPts val="800"/>
              </a:spcAft>
              <a:buClr>
                <a:schemeClr val="accent1"/>
              </a:buClr>
              <a:buSzPct val="110000"/>
              <a:buFont typeface="Wingdings" pitchFamily="2" charset="2"/>
              <a:buChar char="v"/>
            </a:pPr>
            <a:r>
              <a:rPr lang="en-US" sz="2000" b="1" dirty="0"/>
              <a:t>  Asset Based</a:t>
            </a:r>
          </a:p>
          <a:p>
            <a:pPr lvl="1">
              <a:spcAft>
                <a:spcPts val="800"/>
              </a:spcAft>
              <a:buClr>
                <a:schemeClr val="accent1"/>
              </a:buClr>
              <a:buSzPct val="110000"/>
              <a:buFont typeface="Wingdings" pitchFamily="2" charset="2"/>
              <a:buChar char="v"/>
            </a:pPr>
            <a:r>
              <a:rPr lang="en-US" sz="2000" b="1" dirty="0"/>
              <a:t>  Profitable</a:t>
            </a:r>
          </a:p>
          <a:p>
            <a:pPr lvl="1">
              <a:spcAft>
                <a:spcPts val="800"/>
              </a:spcAft>
              <a:buClr>
                <a:schemeClr val="accent1"/>
              </a:buClr>
              <a:buSzPct val="110000"/>
              <a:buFont typeface="Wingdings" pitchFamily="2" charset="2"/>
              <a:buChar char="v"/>
            </a:pPr>
            <a:r>
              <a:rPr lang="en-US" sz="2000" b="1" dirty="0"/>
              <a:t>  Debt-Free</a:t>
            </a:r>
          </a:p>
          <a:p>
            <a:pPr lvl="1">
              <a:spcAft>
                <a:spcPts val="800"/>
              </a:spcAft>
              <a:buClr>
                <a:schemeClr val="accent1"/>
              </a:buClr>
              <a:buSzPct val="110000"/>
              <a:buFont typeface="Wingdings" pitchFamily="2" charset="2"/>
              <a:buChar char="v"/>
            </a:pPr>
            <a:r>
              <a:rPr lang="en-US" sz="2000" b="1" dirty="0"/>
              <a:t>  Well Capitalized</a:t>
            </a:r>
          </a:p>
          <a:p>
            <a:pPr lvl="1">
              <a:spcAft>
                <a:spcPts val="800"/>
              </a:spcAft>
              <a:buClr>
                <a:schemeClr val="accent1"/>
              </a:buClr>
              <a:buSzPct val="110000"/>
              <a:buFont typeface="Wingdings" pitchFamily="2" charset="2"/>
              <a:buChar char="v"/>
            </a:pPr>
            <a:r>
              <a:rPr lang="en-US" sz="2000" b="1" dirty="0"/>
              <a:t>  Loved by the Public and its Employees</a:t>
            </a:r>
          </a:p>
          <a:p>
            <a:pPr lvl="1">
              <a:spcAft>
                <a:spcPts val="800"/>
              </a:spcAft>
              <a:buClr>
                <a:schemeClr val="accent1"/>
              </a:buClr>
              <a:buSzPct val="110000"/>
              <a:buFont typeface="Wingdings" pitchFamily="2" charset="2"/>
              <a:buChar char="v"/>
            </a:pPr>
            <a:r>
              <a:rPr lang="en-US" sz="2000" b="1" dirty="0"/>
              <a:t>  Designed to go public in 3–5 years </a:t>
            </a:r>
          </a:p>
        </p:txBody>
      </p:sp>
      <p:sp>
        <p:nvSpPr>
          <p:cNvPr id="8" name="TextBox 7"/>
          <p:cNvSpPr txBox="1"/>
          <p:nvPr/>
        </p:nvSpPr>
        <p:spPr>
          <a:xfrm>
            <a:off x="650710" y="1542256"/>
            <a:ext cx="8458200" cy="369332"/>
          </a:xfrm>
          <a:prstGeom prst="rect">
            <a:avLst/>
          </a:prstGeom>
          <a:noFill/>
        </p:spPr>
        <p:txBody>
          <a:bodyPr wrap="square" rtlCol="0">
            <a:spAutoFit/>
          </a:bodyPr>
          <a:lstStyle/>
          <a:p>
            <a:pPr algn="ctr"/>
            <a:r>
              <a:rPr lang="en-US" b="1" dirty="0"/>
              <a:t>Smart Business ~ Superior Financial Plans</a:t>
            </a:r>
            <a:endParaRPr lang="en-US" dirty="0"/>
          </a:p>
        </p:txBody>
      </p:sp>
      <p:sp>
        <p:nvSpPr>
          <p:cNvPr id="9" name="Rectangle 8"/>
          <p:cNvSpPr/>
          <p:nvPr/>
        </p:nvSpPr>
        <p:spPr>
          <a:xfrm>
            <a:off x="576279" y="1999456"/>
            <a:ext cx="8610600" cy="7112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79778" y="2171590"/>
            <a:ext cx="5964866" cy="369332"/>
          </a:xfrm>
          <a:prstGeom prst="rect">
            <a:avLst/>
          </a:prstGeom>
          <a:noFill/>
        </p:spPr>
        <p:txBody>
          <a:bodyPr wrap="square" rtlCol="0">
            <a:spAutoFit/>
          </a:bodyPr>
          <a:lstStyle/>
          <a:p>
            <a:pPr algn="ctr"/>
            <a:r>
              <a:rPr lang="en-US" b="1" dirty="0"/>
              <a:t>Designed for Consumers, Employees &amp; Investors</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8243" y="2990056"/>
            <a:ext cx="3124201" cy="2701618"/>
          </a:xfrm>
          <a:prstGeom prst="rect">
            <a:avLst/>
          </a:prstGeom>
        </p:spPr>
      </p:pic>
    </p:spTree>
    <p:extLst>
      <p:ext uri="{BB962C8B-B14F-4D97-AF65-F5344CB8AC3E}">
        <p14:creationId xmlns:p14="http://schemas.microsoft.com/office/powerpoint/2010/main" val="1090114776"/>
      </p:ext>
    </p:extLst>
  </p:cSld>
  <p:clrMapOvr>
    <a:masterClrMapping/>
  </p:clrMapOvr>
  <mc:AlternateContent xmlns:mc="http://schemas.openxmlformats.org/markup-compatibility/2006">
    <mc:Choice xmlns:p14="http://schemas.microsoft.com/office/powerpoint/2010/main" Requires="p14">
      <p:transition spd="slow" p14:dur="2000" advTm="15655"/>
    </mc:Choice>
    <mc:Fallback>
      <p:transition spd="slow" advTm="1565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37DF3F-5D2A-1C4D-A228-AB5F5BC84703}"/>
              </a:ext>
            </a:extLst>
          </p:cNvPr>
          <p:cNvSpPr/>
          <p:nvPr/>
        </p:nvSpPr>
        <p:spPr>
          <a:xfrm>
            <a:off x="0" y="3490397"/>
            <a:ext cx="9793288" cy="984885"/>
          </a:xfrm>
          <a:prstGeom prst="rect">
            <a:avLst/>
          </a:prstGeom>
        </p:spPr>
        <p:txBody>
          <a:bodyPr wrap="square">
            <a:spAutoFit/>
          </a:bodyPr>
          <a:lstStyle/>
          <a:p>
            <a:pPr algn="ctr"/>
            <a:r>
              <a:rPr lang="en-US" sz="4000" b="1" dirty="0">
                <a:solidFill>
                  <a:schemeClr val="bg1"/>
                </a:solidFill>
              </a:rPr>
              <a:t>START YOUR ENGINES</a:t>
            </a:r>
          </a:p>
          <a:p>
            <a:r>
              <a:rPr lang="en-US" dirty="0"/>
              <a:t>res)</a:t>
            </a:r>
          </a:p>
        </p:txBody>
      </p:sp>
      <p:sp>
        <p:nvSpPr>
          <p:cNvPr id="8" name="TextBox 7">
            <a:extLst>
              <a:ext uri="{FF2B5EF4-FFF2-40B4-BE49-F238E27FC236}">
                <a16:creationId xmlns:a16="http://schemas.microsoft.com/office/drawing/2014/main" id="{CD141AB6-CC81-0346-B627-370308B721D4}"/>
              </a:ext>
            </a:extLst>
          </p:cNvPr>
          <p:cNvSpPr txBox="1"/>
          <p:nvPr/>
        </p:nvSpPr>
        <p:spPr>
          <a:xfrm>
            <a:off x="0" y="0"/>
            <a:ext cx="9793288" cy="169465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065547201"/>
      </p:ext>
    </p:extLst>
  </p:cSld>
  <p:clrMapOvr>
    <a:masterClrMapping/>
  </p:clrMapOvr>
  <mc:AlternateContent xmlns:mc="http://schemas.openxmlformats.org/markup-compatibility/2006">
    <mc:Choice xmlns:p14="http://schemas.microsoft.com/office/powerpoint/2010/main" Requires="p14">
      <p:transition spd="slow" p14:dur="2000" advTm="11072"/>
    </mc:Choice>
    <mc:Fallback>
      <p:transition spd="slow" advTm="1107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SECURITY</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6086" t="12912" r="7975" b="7122"/>
          <a:stretch/>
        </p:blipFill>
        <p:spPr>
          <a:xfrm>
            <a:off x="5315965" y="2837656"/>
            <a:ext cx="4191000" cy="2748153"/>
          </a:xfrm>
          <a:prstGeom prst="rect">
            <a:avLst/>
          </a:prstGeom>
        </p:spPr>
      </p:pic>
      <p:sp>
        <p:nvSpPr>
          <p:cNvPr id="3" name="TextBox 2"/>
          <p:cNvSpPr txBox="1"/>
          <p:nvPr/>
        </p:nvSpPr>
        <p:spPr>
          <a:xfrm>
            <a:off x="172244" y="1999456"/>
            <a:ext cx="4800600" cy="2723823"/>
          </a:xfrm>
          <a:prstGeom prst="rect">
            <a:avLst/>
          </a:prstGeom>
          <a:noFill/>
        </p:spPr>
        <p:txBody>
          <a:bodyPr wrap="square" rtlCol="0">
            <a:spAutoFit/>
          </a:bodyPr>
          <a:lstStyle/>
          <a:p>
            <a:pPr algn="ctr">
              <a:spcAft>
                <a:spcPts val="600"/>
              </a:spcAft>
            </a:pPr>
            <a:r>
              <a:rPr lang="en-US" sz="3600" b="1" dirty="0"/>
              <a:t>Class “A”</a:t>
            </a:r>
            <a:r>
              <a:rPr lang="en-US" sz="2800" b="1" dirty="0"/>
              <a:t> </a:t>
            </a:r>
          </a:p>
          <a:p>
            <a:pPr algn="ctr">
              <a:spcAft>
                <a:spcPts val="600"/>
              </a:spcAft>
            </a:pPr>
            <a:r>
              <a:rPr lang="en-US" sz="2800" b="1" dirty="0"/>
              <a:t>Preferred Shares</a:t>
            </a:r>
          </a:p>
          <a:p>
            <a:pPr algn="ctr">
              <a:spcAft>
                <a:spcPts val="600"/>
              </a:spcAft>
            </a:pPr>
            <a:r>
              <a:rPr lang="en-US" sz="2800" dirty="0"/>
              <a:t>precede all other share holders adding greater</a:t>
            </a:r>
          </a:p>
          <a:p>
            <a:pPr algn="ctr">
              <a:spcAft>
                <a:spcPts val="600"/>
              </a:spcAft>
            </a:pPr>
            <a:r>
              <a:rPr lang="en-US" sz="3600" b="1" dirty="0"/>
              <a:t>‘SECURITY’</a:t>
            </a:r>
          </a:p>
        </p:txBody>
      </p:sp>
      <p:pic>
        <p:nvPicPr>
          <p:cNvPr id="4" name="Picture 3">
            <a:extLst>
              <a:ext uri="{FF2B5EF4-FFF2-40B4-BE49-F238E27FC236}">
                <a16:creationId xmlns:a16="http://schemas.microsoft.com/office/drawing/2014/main" id="{D5AE3A42-B3F2-7D4C-9250-C59EBCEC83F8}"/>
              </a:ext>
            </a:extLst>
          </p:cNvPr>
          <p:cNvPicPr>
            <a:picLocks noChangeAspect="1"/>
          </p:cNvPicPr>
          <p:nvPr/>
        </p:nvPicPr>
        <p:blipFill>
          <a:blip r:embed="rId3"/>
          <a:stretch>
            <a:fillRect/>
          </a:stretch>
        </p:blipFill>
        <p:spPr>
          <a:xfrm>
            <a:off x="5430044" y="2033319"/>
            <a:ext cx="4191429" cy="321865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19"/>
    </mc:Choice>
    <mc:Fallback>
      <p:transition spd="slow" advTm="1141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normAutofit/>
          </a:bodyPr>
          <a:lstStyle/>
          <a:p>
            <a:r>
              <a:rPr lang="en-US" dirty="0"/>
              <a:t>SECOND PHASE</a:t>
            </a:r>
          </a:p>
        </p:txBody>
      </p:sp>
      <p:sp>
        <p:nvSpPr>
          <p:cNvPr id="5" name="TextBox 4"/>
          <p:cNvSpPr txBox="1"/>
          <p:nvPr/>
        </p:nvSpPr>
        <p:spPr>
          <a:xfrm>
            <a:off x="96044" y="1923256"/>
            <a:ext cx="5943600" cy="1951432"/>
          </a:xfrm>
          <a:prstGeom prst="rect">
            <a:avLst/>
          </a:prstGeom>
          <a:noFill/>
        </p:spPr>
        <p:txBody>
          <a:bodyPr wrap="square" rtlCol="0">
            <a:spAutoFit/>
          </a:bodyPr>
          <a:lstStyle/>
          <a:p>
            <a:pPr algn="ctr">
              <a:lnSpc>
                <a:spcPct val="150000"/>
              </a:lnSpc>
            </a:pPr>
            <a:r>
              <a:rPr lang="en-US" sz="2800" b="1" dirty="0"/>
              <a:t>Projected Offering </a:t>
            </a:r>
            <a:r>
              <a:rPr lang="en-US" sz="3200" b="1" dirty="0"/>
              <a:t>*</a:t>
            </a:r>
          </a:p>
          <a:p>
            <a:pPr algn="ctr">
              <a:lnSpc>
                <a:spcPct val="150000"/>
              </a:lnSpc>
            </a:pPr>
            <a:r>
              <a:rPr lang="en-US" sz="2400" dirty="0">
                <a:solidFill>
                  <a:schemeClr val="accent6"/>
                </a:solidFill>
              </a:rPr>
              <a:t>Class “B” Preferred Convertible Shares</a:t>
            </a:r>
          </a:p>
          <a:p>
            <a:pPr algn="ctr">
              <a:lnSpc>
                <a:spcPct val="150000"/>
              </a:lnSpc>
            </a:pPr>
            <a:r>
              <a:rPr lang="en-US" sz="2800" b="1" dirty="0"/>
              <a:t>$50.00 Per Share </a:t>
            </a:r>
            <a:r>
              <a:rPr lang="en-US" sz="2400" dirty="0">
                <a:solidFill>
                  <a:schemeClr val="accent2"/>
                </a:solidFill>
              </a:rPr>
              <a:t> </a:t>
            </a:r>
          </a:p>
        </p:txBody>
      </p:sp>
      <p:grpSp>
        <p:nvGrpSpPr>
          <p:cNvPr id="8" name="Group 7"/>
          <p:cNvGrpSpPr/>
          <p:nvPr/>
        </p:nvGrpSpPr>
        <p:grpSpPr>
          <a:xfrm>
            <a:off x="6115844" y="2166331"/>
            <a:ext cx="3462007" cy="3038475"/>
            <a:chOff x="6115844" y="2172014"/>
            <a:chExt cx="3419475" cy="303847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702" y="2314890"/>
              <a:ext cx="3101759" cy="2583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844" y="2172014"/>
              <a:ext cx="3419475" cy="3038475"/>
            </a:xfrm>
            <a:prstGeom prst="rect">
              <a:avLst/>
            </a:prstGeom>
          </p:spPr>
        </p:pic>
      </p:grpSp>
      <p:sp>
        <p:nvSpPr>
          <p:cNvPr id="6" name="TextBox 5"/>
          <p:cNvSpPr txBox="1"/>
          <p:nvPr/>
        </p:nvSpPr>
        <p:spPr>
          <a:xfrm>
            <a:off x="477044" y="4237956"/>
            <a:ext cx="5181600" cy="830997"/>
          </a:xfrm>
          <a:prstGeom prst="rect">
            <a:avLst/>
          </a:prstGeom>
          <a:noFill/>
        </p:spPr>
        <p:txBody>
          <a:bodyPr wrap="square" rtlCol="0">
            <a:spAutoFit/>
          </a:bodyPr>
          <a:lstStyle/>
          <a:p>
            <a:pPr algn="ctr"/>
            <a:r>
              <a:rPr lang="en-US" sz="2400" b="1" dirty="0"/>
              <a:t>($500 million capital raise to purchase 16 additional aircraft)</a:t>
            </a:r>
          </a:p>
        </p:txBody>
      </p:sp>
      <p:sp>
        <p:nvSpPr>
          <p:cNvPr id="7" name="TextBox 6"/>
          <p:cNvSpPr txBox="1"/>
          <p:nvPr/>
        </p:nvSpPr>
        <p:spPr>
          <a:xfrm>
            <a:off x="629444" y="5428456"/>
            <a:ext cx="7848600" cy="584775"/>
          </a:xfrm>
          <a:prstGeom prst="rect">
            <a:avLst/>
          </a:prstGeom>
          <a:noFill/>
        </p:spPr>
        <p:txBody>
          <a:bodyPr wrap="square" rtlCol="0">
            <a:spAutoFit/>
          </a:bodyPr>
          <a:lstStyle/>
          <a:p>
            <a:r>
              <a:rPr lang="en-US" sz="1600" dirty="0"/>
              <a:t>* Secondary offering based on Avatar’s current projections and remains subject to change without further notice.</a:t>
            </a:r>
          </a:p>
        </p:txBody>
      </p:sp>
    </p:spTree>
    <p:extLst>
      <p:ext uri="{BB962C8B-B14F-4D97-AF65-F5344CB8AC3E}">
        <p14:creationId xmlns:p14="http://schemas.microsoft.com/office/powerpoint/2010/main" val="149270178"/>
      </p:ext>
    </p:extLst>
  </p:cSld>
  <p:clrMapOvr>
    <a:masterClrMapping/>
  </p:clrMapOvr>
  <mc:AlternateContent xmlns:mc="http://schemas.openxmlformats.org/markup-compatibility/2006">
    <mc:Choice xmlns:p14="http://schemas.microsoft.com/office/powerpoint/2010/main" Requires="p14">
      <p:transition spd="slow" p14:dur="2000" advTm="11059"/>
    </mc:Choice>
    <mc:Fallback>
      <p:transition spd="slow" advTm="1105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PROJECTED SHARE GROWTH</a:t>
            </a:r>
          </a:p>
        </p:txBody>
      </p:sp>
      <p:sp>
        <p:nvSpPr>
          <p:cNvPr id="3" name="Content Placeholder 2"/>
          <p:cNvSpPr>
            <a:spLocks noGrp="1"/>
          </p:cNvSpPr>
          <p:nvPr>
            <p:ph idx="1"/>
          </p:nvPr>
        </p:nvSpPr>
        <p:spPr>
          <a:xfrm>
            <a:off x="324643" y="1923257"/>
            <a:ext cx="5334001" cy="3143490"/>
          </a:xfrm>
        </p:spPr>
        <p:txBody>
          <a:bodyPr>
            <a:normAutofit fontScale="85000" lnSpcReduction="10000"/>
          </a:bodyPr>
          <a:lstStyle/>
          <a:p>
            <a:pPr marL="0" indent="0" algn="ctr">
              <a:buNone/>
            </a:pPr>
            <a:r>
              <a:rPr lang="en-US" sz="3300" b="1" dirty="0">
                <a:solidFill>
                  <a:schemeClr val="tx1"/>
                </a:solidFill>
              </a:rPr>
              <a:t>3 – 5 year projected value of</a:t>
            </a:r>
          </a:p>
          <a:p>
            <a:pPr marL="0" indent="0" algn="ctr">
              <a:buNone/>
            </a:pPr>
            <a:r>
              <a:rPr lang="en-US" sz="3800" b="1" dirty="0">
                <a:solidFill>
                  <a:schemeClr val="tx1"/>
                </a:solidFill>
              </a:rPr>
              <a:t>$200 + per share</a:t>
            </a:r>
            <a:r>
              <a:rPr lang="en-US" sz="3300" b="1" dirty="0">
                <a:solidFill>
                  <a:schemeClr val="tx1"/>
                </a:solidFill>
              </a:rPr>
              <a:t> *</a:t>
            </a:r>
            <a:endParaRPr lang="en-US" sz="2800" b="1" dirty="0">
              <a:solidFill>
                <a:schemeClr val="tx1"/>
              </a:solidFill>
            </a:endParaRPr>
          </a:p>
          <a:p>
            <a:pPr marL="0" indent="0" algn="ctr">
              <a:buNone/>
            </a:pPr>
            <a:endParaRPr lang="en-US" sz="3000" b="1" dirty="0">
              <a:solidFill>
                <a:schemeClr val="tx1"/>
              </a:solidFill>
            </a:endParaRPr>
          </a:p>
          <a:p>
            <a:pPr marL="0" indent="0" algn="ctr">
              <a:buNone/>
            </a:pPr>
            <a:r>
              <a:rPr lang="en-US" sz="3000" b="1" dirty="0">
                <a:solidFill>
                  <a:schemeClr val="tx1"/>
                </a:solidFill>
              </a:rPr>
              <a:t>expected stock split </a:t>
            </a:r>
          </a:p>
          <a:p>
            <a:pPr marL="0" indent="0" algn="ctr">
              <a:buNone/>
            </a:pPr>
            <a:r>
              <a:rPr lang="en-US" sz="3000" b="1" dirty="0">
                <a:solidFill>
                  <a:schemeClr val="tx1"/>
                </a:solidFill>
              </a:rPr>
              <a:t>prior to IPO of:  </a:t>
            </a:r>
          </a:p>
          <a:p>
            <a:pPr marL="0" indent="0" algn="ctr">
              <a:buNone/>
            </a:pPr>
            <a:r>
              <a:rPr lang="en-US" sz="4000" b="1" dirty="0">
                <a:solidFill>
                  <a:schemeClr val="tx1"/>
                </a:solidFill>
              </a:rPr>
              <a:t>8 for 1</a:t>
            </a:r>
            <a:r>
              <a:rPr lang="en-US" sz="3000" b="1" dirty="0">
                <a:solidFill>
                  <a:schemeClr val="tx1"/>
                </a:solidFill>
              </a:rPr>
              <a:t>*</a:t>
            </a:r>
          </a:p>
          <a:p>
            <a:pPr marL="0" indent="0" algn="ctr">
              <a:buNone/>
            </a:pPr>
            <a:r>
              <a:rPr lang="en-US" sz="1500" dirty="0">
                <a:solidFill>
                  <a:schemeClr val="tx1"/>
                </a:solidFill>
              </a:rPr>
              <a:t>(to make the public shares more affordable)</a:t>
            </a:r>
          </a:p>
        </p:txBody>
      </p:sp>
      <p:grpSp>
        <p:nvGrpSpPr>
          <p:cNvPr id="7" name="Group 6"/>
          <p:cNvGrpSpPr/>
          <p:nvPr/>
        </p:nvGrpSpPr>
        <p:grpSpPr>
          <a:xfrm>
            <a:off x="6039644" y="2018747"/>
            <a:ext cx="3429000" cy="3048000"/>
            <a:chOff x="6039644" y="2282990"/>
            <a:chExt cx="3429000" cy="30480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094" y="2390775"/>
              <a:ext cx="3086100" cy="257175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644" y="2282990"/>
              <a:ext cx="3429000" cy="3048000"/>
            </a:xfrm>
            <a:prstGeom prst="rect">
              <a:avLst/>
            </a:prstGeom>
          </p:spPr>
        </p:pic>
      </p:grpSp>
      <p:sp>
        <p:nvSpPr>
          <p:cNvPr id="8" name="TextBox 7"/>
          <p:cNvSpPr txBox="1"/>
          <p:nvPr/>
        </p:nvSpPr>
        <p:spPr>
          <a:xfrm>
            <a:off x="324644" y="5348381"/>
            <a:ext cx="9144000" cy="584775"/>
          </a:xfrm>
          <a:prstGeom prst="rect">
            <a:avLst/>
          </a:prstGeom>
          <a:noFill/>
        </p:spPr>
        <p:txBody>
          <a:bodyPr wrap="square" rtlCol="0">
            <a:spAutoFit/>
          </a:bodyPr>
          <a:lstStyle/>
          <a:p>
            <a:pPr algn="ctr"/>
            <a:r>
              <a:rPr lang="en-US" sz="1600" i="1" dirty="0"/>
              <a:t>*Projections based on certain assumptions contained in Avatar’s</a:t>
            </a:r>
          </a:p>
          <a:p>
            <a:pPr algn="ctr"/>
            <a:r>
              <a:rPr lang="en-US" sz="1600" i="1" dirty="0"/>
              <a:t>financial model and should not be relied upon as a guarantee.</a:t>
            </a:r>
            <a:endParaRPr lang="en-US" sz="1600" dirty="0">
              <a:ea typeface="Verdana" pitchFamily="34" charset="0"/>
              <a:cs typeface="Verdana"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5886"/>
    </mc:Choice>
    <mc:Fallback>
      <p:transition spd="slow" advTm="1588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0" y="149158"/>
            <a:ext cx="9525000" cy="980199"/>
          </a:xfrm>
        </p:spPr>
        <p:txBody>
          <a:bodyPr>
            <a:normAutofit/>
          </a:bodyPr>
          <a:lstStyle/>
          <a:p>
            <a:r>
              <a:rPr lang="en-US" dirty="0"/>
              <a:t>FUTURE IPO</a:t>
            </a:r>
          </a:p>
        </p:txBody>
      </p:sp>
      <p:sp>
        <p:nvSpPr>
          <p:cNvPr id="3" name="Content Placeholder 2"/>
          <p:cNvSpPr>
            <a:spLocks noGrp="1"/>
          </p:cNvSpPr>
          <p:nvPr>
            <p:ph idx="1"/>
          </p:nvPr>
        </p:nvSpPr>
        <p:spPr>
          <a:xfrm>
            <a:off x="220663" y="1770856"/>
            <a:ext cx="5486400" cy="3810000"/>
          </a:xfrm>
        </p:spPr>
        <p:txBody>
          <a:bodyPr>
            <a:noAutofit/>
          </a:bodyPr>
          <a:lstStyle/>
          <a:p>
            <a:pPr marL="0" indent="0" algn="ctr">
              <a:spcBef>
                <a:spcPts val="0"/>
              </a:spcBef>
              <a:buSzPct val="85000"/>
              <a:buNone/>
            </a:pPr>
            <a:r>
              <a:rPr lang="en-US" sz="3200" dirty="0">
                <a:solidFill>
                  <a:schemeClr val="tx1"/>
                </a:solidFill>
              </a:rPr>
              <a:t>Initial Public Offering</a:t>
            </a:r>
          </a:p>
          <a:p>
            <a:pPr marL="0" indent="0" algn="ctr">
              <a:spcBef>
                <a:spcPts val="0"/>
              </a:spcBef>
              <a:buSzPct val="85000"/>
              <a:buNone/>
            </a:pPr>
            <a:endParaRPr lang="en-US" sz="1200" dirty="0">
              <a:solidFill>
                <a:schemeClr val="tx1"/>
              </a:solidFill>
            </a:endParaRPr>
          </a:p>
          <a:p>
            <a:pPr marL="0" indent="0" algn="ctr">
              <a:spcBef>
                <a:spcPts val="0"/>
              </a:spcBef>
              <a:buSzPct val="85000"/>
              <a:buNone/>
            </a:pPr>
            <a:r>
              <a:rPr lang="en-US" sz="2800" dirty="0">
                <a:solidFill>
                  <a:schemeClr val="tx1"/>
                </a:solidFill>
              </a:rPr>
              <a:t>Expected raise of:</a:t>
            </a:r>
          </a:p>
          <a:p>
            <a:pPr marL="0" indent="0" algn="ctr">
              <a:spcBef>
                <a:spcPts val="0"/>
              </a:spcBef>
              <a:buSzPct val="85000"/>
              <a:buNone/>
            </a:pPr>
            <a:r>
              <a:rPr lang="en-US" sz="2800" b="1" dirty="0">
                <a:solidFill>
                  <a:schemeClr val="tx1"/>
                </a:solidFill>
              </a:rPr>
              <a:t>$10,000,000,000 + </a:t>
            </a:r>
          </a:p>
          <a:p>
            <a:pPr marL="0" indent="0" algn="ctr">
              <a:spcBef>
                <a:spcPts val="0"/>
              </a:spcBef>
              <a:buSzPct val="85000"/>
              <a:buNone/>
            </a:pPr>
            <a:r>
              <a:rPr lang="en-US" sz="1800" dirty="0">
                <a:solidFill>
                  <a:schemeClr val="tx1"/>
                </a:solidFill>
              </a:rPr>
              <a:t>(for 30 Boeing 747-8 aircraft)  </a:t>
            </a:r>
          </a:p>
          <a:p>
            <a:pPr marL="0" indent="0">
              <a:spcBef>
                <a:spcPts val="0"/>
              </a:spcBef>
              <a:buSzPct val="85000"/>
              <a:buNone/>
            </a:pPr>
            <a:endParaRPr lang="en-US" sz="2800" b="1" dirty="0">
              <a:solidFill>
                <a:schemeClr val="tx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4844" y="2038309"/>
            <a:ext cx="3928750" cy="3024361"/>
          </a:xfrm>
          <a:prstGeom prst="rect">
            <a:avLst/>
          </a:prstGeom>
        </p:spPr>
      </p:pic>
      <p:pic>
        <p:nvPicPr>
          <p:cNvPr id="8" name="Picture 7">
            <a:extLst>
              <a:ext uri="{FF2B5EF4-FFF2-40B4-BE49-F238E27FC236}">
                <a16:creationId xmlns:a16="http://schemas.microsoft.com/office/drawing/2014/main" id="{993872BE-25C2-8541-A2A0-B44AAB48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803" y="2038309"/>
            <a:ext cx="3720842" cy="2856747"/>
          </a:xfrm>
          <a:prstGeom prst="rect">
            <a:avLst/>
          </a:prstGeom>
        </p:spPr>
      </p:pic>
      <p:pic>
        <p:nvPicPr>
          <p:cNvPr id="9" name="Picture 8">
            <a:extLst>
              <a:ext uri="{FF2B5EF4-FFF2-40B4-BE49-F238E27FC236}">
                <a16:creationId xmlns:a16="http://schemas.microsoft.com/office/drawing/2014/main" id="{34CE8978-FE66-3941-B498-858D381B2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44" y="3904456"/>
            <a:ext cx="3251199" cy="1828800"/>
          </a:xfrm>
          <a:prstGeom prst="rect">
            <a:avLst/>
          </a:prstGeom>
        </p:spPr>
      </p:pic>
    </p:spTree>
    <p:extLst>
      <p:ext uri="{BB962C8B-B14F-4D97-AF65-F5344CB8AC3E}">
        <p14:creationId xmlns:p14="http://schemas.microsoft.com/office/powerpoint/2010/main" val="3708088018"/>
      </p:ext>
    </p:extLst>
  </p:cSld>
  <p:clrMapOvr>
    <a:masterClrMapping/>
  </p:clrMapOvr>
  <mc:AlternateContent xmlns:mc="http://schemas.openxmlformats.org/markup-compatibility/2006">
    <mc:Choice xmlns:p14="http://schemas.microsoft.com/office/powerpoint/2010/main" Requires="p14">
      <p:transition spd="slow" p14:dur="2000" advTm="15909"/>
    </mc:Choice>
    <mc:Fallback>
      <p:transition spd="slow" advTm="1590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34</a:t>
            </a:fld>
            <a:endParaRPr lang="en-US"/>
          </a:p>
        </p:txBody>
      </p:sp>
      <p:sp>
        <p:nvSpPr>
          <p:cNvPr id="4" name="Title 3"/>
          <p:cNvSpPr>
            <a:spLocks noGrp="1"/>
          </p:cNvSpPr>
          <p:nvPr>
            <p:ph type="title"/>
          </p:nvPr>
        </p:nvSpPr>
        <p:spPr/>
        <p:txBody>
          <a:bodyPr>
            <a:normAutofit/>
          </a:bodyPr>
          <a:lstStyle/>
          <a:p>
            <a:r>
              <a:rPr lang="en-US" dirty="0"/>
              <a:t>AVATAR’S FOUNDER</a:t>
            </a:r>
          </a:p>
        </p:txBody>
      </p:sp>
      <p:grpSp>
        <p:nvGrpSpPr>
          <p:cNvPr id="3" name="Group 10"/>
          <p:cNvGrpSpPr/>
          <p:nvPr/>
        </p:nvGrpSpPr>
        <p:grpSpPr>
          <a:xfrm>
            <a:off x="400844" y="1821553"/>
            <a:ext cx="7973211" cy="2463902"/>
            <a:chOff x="538964" y="2305283"/>
            <a:chExt cx="4776153" cy="2587046"/>
          </a:xfrm>
        </p:grpSpPr>
        <p:sp>
          <p:nvSpPr>
            <p:cNvPr id="10" name="Rectangle: Rounded Corners 9"/>
            <p:cNvSpPr/>
            <p:nvPr/>
          </p:nvSpPr>
          <p:spPr>
            <a:xfrm>
              <a:off x="538964" y="2305283"/>
              <a:ext cx="1460663" cy="2587046"/>
            </a:xfrm>
            <a:prstGeom prst="roundRect">
              <a:avLst>
                <a:gd name="adj" fmla="val 2869"/>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 name="TextBox 6"/>
            <p:cNvSpPr txBox="1"/>
            <p:nvPr/>
          </p:nvSpPr>
          <p:spPr>
            <a:xfrm>
              <a:off x="2364792" y="2506665"/>
              <a:ext cx="2282286" cy="484739"/>
            </a:xfrm>
            <a:prstGeom prst="rect">
              <a:avLst/>
            </a:prstGeom>
            <a:noFill/>
          </p:spPr>
          <p:txBody>
            <a:bodyPr wrap="square" rtlCol="0">
              <a:spAutoFit/>
            </a:bodyPr>
            <a:lstStyle/>
            <a:p>
              <a:r>
                <a:rPr lang="en-US" sz="2400" b="1" dirty="0">
                  <a:solidFill>
                    <a:schemeClr val="tx2">
                      <a:lumMod val="75000"/>
                    </a:schemeClr>
                  </a:solidFill>
                </a:rPr>
                <a:t>Barry Michaels</a:t>
              </a:r>
            </a:p>
          </p:txBody>
        </p:sp>
        <p:sp>
          <p:nvSpPr>
            <p:cNvPr id="8" name="TextBox 7"/>
            <p:cNvSpPr txBox="1"/>
            <p:nvPr/>
          </p:nvSpPr>
          <p:spPr>
            <a:xfrm>
              <a:off x="2410438" y="3048264"/>
              <a:ext cx="2904679" cy="323159"/>
            </a:xfrm>
            <a:prstGeom prst="rect">
              <a:avLst/>
            </a:prstGeom>
            <a:noFill/>
          </p:spPr>
          <p:txBody>
            <a:bodyPr wrap="square" rtlCol="0">
              <a:spAutoFit/>
            </a:bodyPr>
            <a:lstStyle/>
            <a:p>
              <a:r>
                <a:rPr lang="en-US" sz="1400" dirty="0"/>
                <a:t>Avatar’s Founder</a:t>
              </a:r>
            </a:p>
          </p:txBody>
        </p:sp>
      </p:grpSp>
      <p:grpSp>
        <p:nvGrpSpPr>
          <p:cNvPr id="5" name="Group 11"/>
          <p:cNvGrpSpPr/>
          <p:nvPr/>
        </p:nvGrpSpPr>
        <p:grpSpPr>
          <a:xfrm>
            <a:off x="4972844" y="1821554"/>
            <a:ext cx="4718584" cy="2308256"/>
            <a:chOff x="401782" y="2305284"/>
            <a:chExt cx="5874327" cy="2423620"/>
          </a:xfrm>
        </p:grpSpPr>
        <p:sp>
          <p:nvSpPr>
            <p:cNvPr id="15" name="TextBox 14"/>
            <p:cNvSpPr txBox="1"/>
            <p:nvPr/>
          </p:nvSpPr>
          <p:spPr>
            <a:xfrm>
              <a:off x="2583654" y="2305284"/>
              <a:ext cx="2105891" cy="484738"/>
            </a:xfrm>
            <a:prstGeom prst="rect">
              <a:avLst/>
            </a:prstGeom>
            <a:noFill/>
          </p:spPr>
          <p:txBody>
            <a:bodyPr wrap="square" rtlCol="0">
              <a:spAutoFit/>
            </a:bodyPr>
            <a:lstStyle/>
            <a:p>
              <a:endParaRPr lang="en-US" sz="2400" b="1" dirty="0">
                <a:solidFill>
                  <a:schemeClr val="tx2">
                    <a:lumMod val="75000"/>
                  </a:schemeClr>
                </a:solidFill>
              </a:endParaRPr>
            </a:p>
          </p:txBody>
        </p:sp>
        <p:sp>
          <p:nvSpPr>
            <p:cNvPr id="17" name="TextBox 16"/>
            <p:cNvSpPr txBox="1"/>
            <p:nvPr/>
          </p:nvSpPr>
          <p:spPr>
            <a:xfrm>
              <a:off x="401782" y="4405745"/>
              <a:ext cx="5874327" cy="323159"/>
            </a:xfrm>
            <a:prstGeom prst="rect">
              <a:avLst/>
            </a:prstGeom>
            <a:noFill/>
          </p:spPr>
          <p:txBody>
            <a:bodyPr wrap="square" rtlCol="0">
              <a:spAutoFit/>
            </a:bodyPr>
            <a:lstStyle/>
            <a:p>
              <a:endParaRPr lang="en-US" sz="1400" dirty="0"/>
            </a:p>
          </p:txBody>
        </p:sp>
      </p:grpSp>
      <p:pic>
        <p:nvPicPr>
          <p:cNvPr id="18" name="Picture 17">
            <a:extLst>
              <a:ext uri="{FF2B5EF4-FFF2-40B4-BE49-F238E27FC236}">
                <a16:creationId xmlns:a16="http://schemas.microsoft.com/office/drawing/2014/main" id="{A507C135-D1ED-114D-A0DD-59B55A5089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54" y="1753252"/>
            <a:ext cx="2656769" cy="2731084"/>
          </a:xfrm>
          <a:prstGeom prst="rect">
            <a:avLst/>
          </a:prstGeom>
        </p:spPr>
      </p:pic>
    </p:spTree>
    <p:extLst>
      <p:ext uri="{BB962C8B-B14F-4D97-AF65-F5344CB8AC3E}">
        <p14:creationId xmlns:p14="http://schemas.microsoft.com/office/powerpoint/2010/main" val="1115142947"/>
      </p:ext>
    </p:extLst>
  </p:cSld>
  <p:clrMapOvr>
    <a:masterClrMapping/>
  </p:clrMapOvr>
  <mc:AlternateContent xmlns:mc="http://schemas.openxmlformats.org/markup-compatibility/2006">
    <mc:Choice xmlns:p14="http://schemas.microsoft.com/office/powerpoint/2010/main" Requires="p14">
      <p:transition spd="med" p14:dur="700" advTm="12811">
        <p:fade/>
      </p:transition>
    </mc:Choice>
    <mc:Fallback>
      <p:transition spd="med" advTm="12811">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35</a:t>
            </a:fld>
            <a:endParaRPr lang="en-US"/>
          </a:p>
        </p:txBody>
      </p:sp>
      <p:sp>
        <p:nvSpPr>
          <p:cNvPr id="4" name="Title 3"/>
          <p:cNvSpPr>
            <a:spLocks noGrp="1"/>
          </p:cNvSpPr>
          <p:nvPr>
            <p:ph type="title"/>
          </p:nvPr>
        </p:nvSpPr>
        <p:spPr/>
        <p:txBody>
          <a:bodyPr>
            <a:normAutofit/>
          </a:bodyPr>
          <a:lstStyle/>
          <a:p>
            <a:r>
              <a:rPr lang="en-US" dirty="0"/>
              <a:t>EXECUTIVE MANAGEMENT</a:t>
            </a:r>
          </a:p>
        </p:txBody>
      </p:sp>
      <p:grpSp>
        <p:nvGrpSpPr>
          <p:cNvPr id="3" name="Group 10"/>
          <p:cNvGrpSpPr/>
          <p:nvPr/>
        </p:nvGrpSpPr>
        <p:grpSpPr>
          <a:xfrm>
            <a:off x="-1" y="1466057"/>
            <a:ext cx="9793289" cy="4495799"/>
            <a:chOff x="298848" y="1932019"/>
            <a:chExt cx="5866425" cy="4720495"/>
          </a:xfrm>
        </p:grpSpPr>
        <p:sp>
          <p:nvSpPr>
            <p:cNvPr id="10" name="Rectangle: Rounded Corners 9"/>
            <p:cNvSpPr/>
            <p:nvPr/>
          </p:nvSpPr>
          <p:spPr>
            <a:xfrm>
              <a:off x="298848" y="1932019"/>
              <a:ext cx="5866425" cy="4720495"/>
            </a:xfrm>
            <a:prstGeom prst="roundRect">
              <a:avLst>
                <a:gd name="adj" fmla="val 2869"/>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6" name="Picture 5" descr="A person wearing a suit and tie&#10;&#10;Description generated with very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64" y="2158173"/>
              <a:ext cx="1666344" cy="2717842"/>
            </a:xfrm>
            <a:prstGeom prst="rect">
              <a:avLst/>
            </a:prstGeom>
          </p:spPr>
        </p:pic>
        <p:sp>
          <p:nvSpPr>
            <p:cNvPr id="7" name="TextBox 6"/>
            <p:cNvSpPr txBox="1"/>
            <p:nvPr/>
          </p:nvSpPr>
          <p:spPr>
            <a:xfrm>
              <a:off x="2364792" y="2506665"/>
              <a:ext cx="2282286" cy="484739"/>
            </a:xfrm>
            <a:prstGeom prst="rect">
              <a:avLst/>
            </a:prstGeom>
            <a:noFill/>
          </p:spPr>
          <p:txBody>
            <a:bodyPr wrap="square" rtlCol="0">
              <a:spAutoFit/>
            </a:bodyPr>
            <a:lstStyle/>
            <a:p>
              <a:r>
                <a:rPr lang="en-US" sz="2400" b="1" dirty="0">
                  <a:solidFill>
                    <a:schemeClr val="tx2">
                      <a:lumMod val="75000"/>
                    </a:schemeClr>
                  </a:solidFill>
                </a:rPr>
                <a:t>Michael E. Zapin</a:t>
              </a:r>
            </a:p>
          </p:txBody>
        </p:sp>
        <p:sp>
          <p:nvSpPr>
            <p:cNvPr id="8" name="TextBox 7"/>
            <p:cNvSpPr txBox="1"/>
            <p:nvPr/>
          </p:nvSpPr>
          <p:spPr>
            <a:xfrm>
              <a:off x="2364792" y="3048264"/>
              <a:ext cx="2950325" cy="2359060"/>
            </a:xfrm>
            <a:prstGeom prst="rect">
              <a:avLst/>
            </a:prstGeom>
            <a:noFill/>
          </p:spPr>
          <p:txBody>
            <a:bodyPr wrap="square" rtlCol="0">
              <a:spAutoFit/>
            </a:bodyPr>
            <a:lstStyle/>
            <a:p>
              <a:r>
                <a:rPr lang="en-US" sz="1400" dirty="0"/>
                <a:t>Chief Executive Officer</a:t>
              </a:r>
            </a:p>
            <a:p>
              <a:endParaRPr lang="en-US" sz="1400" dirty="0"/>
            </a:p>
            <a:p>
              <a:r>
                <a:rPr lang="en-US" sz="1400" dirty="0"/>
                <a:t>In his law practice, Michael was a staunch advocate of consumer rights, prosecuting and defending those rights in both New York and Florida, throughout the state and federal courts in those jurisdictions.  His zeal for the consumer was instrumental in shaping and developing a number of key profit centers for Avatar that specifically carve the consumer pocketbook outside of the equation.</a:t>
              </a:r>
            </a:p>
            <a:p>
              <a:endParaRPr lang="en-US" sz="1400" dirty="0"/>
            </a:p>
          </p:txBody>
        </p:sp>
        <p:sp>
          <p:nvSpPr>
            <p:cNvPr id="9" name="TextBox 8"/>
            <p:cNvSpPr txBox="1"/>
            <p:nvPr/>
          </p:nvSpPr>
          <p:spPr>
            <a:xfrm>
              <a:off x="401782" y="4552855"/>
              <a:ext cx="5601102" cy="323159"/>
            </a:xfrm>
            <a:prstGeom prst="rect">
              <a:avLst/>
            </a:prstGeom>
            <a:noFill/>
          </p:spPr>
          <p:txBody>
            <a:bodyPr wrap="square" rtlCol="0">
              <a:spAutoFit/>
            </a:bodyPr>
            <a:lstStyle/>
            <a:p>
              <a:endParaRPr lang="en-US" sz="1400" dirty="0"/>
            </a:p>
          </p:txBody>
        </p:sp>
      </p:grpSp>
      <p:grpSp>
        <p:nvGrpSpPr>
          <p:cNvPr id="5" name="Group 11"/>
          <p:cNvGrpSpPr/>
          <p:nvPr/>
        </p:nvGrpSpPr>
        <p:grpSpPr>
          <a:xfrm>
            <a:off x="4972844" y="1821554"/>
            <a:ext cx="4718584" cy="2308256"/>
            <a:chOff x="401782" y="2305284"/>
            <a:chExt cx="5874327" cy="2423620"/>
          </a:xfrm>
        </p:grpSpPr>
        <p:sp>
          <p:nvSpPr>
            <p:cNvPr id="15" name="TextBox 14"/>
            <p:cNvSpPr txBox="1"/>
            <p:nvPr/>
          </p:nvSpPr>
          <p:spPr>
            <a:xfrm>
              <a:off x="2583654" y="2305284"/>
              <a:ext cx="2105891" cy="484738"/>
            </a:xfrm>
            <a:prstGeom prst="rect">
              <a:avLst/>
            </a:prstGeom>
            <a:noFill/>
          </p:spPr>
          <p:txBody>
            <a:bodyPr wrap="square" rtlCol="0">
              <a:spAutoFit/>
            </a:bodyPr>
            <a:lstStyle/>
            <a:p>
              <a:endParaRPr lang="en-US" sz="2400" b="1" dirty="0">
                <a:solidFill>
                  <a:schemeClr val="tx2">
                    <a:lumMod val="75000"/>
                  </a:schemeClr>
                </a:solidFill>
              </a:endParaRPr>
            </a:p>
          </p:txBody>
        </p:sp>
        <p:sp>
          <p:nvSpPr>
            <p:cNvPr id="17" name="TextBox 16"/>
            <p:cNvSpPr txBox="1"/>
            <p:nvPr/>
          </p:nvSpPr>
          <p:spPr>
            <a:xfrm>
              <a:off x="401782" y="4405745"/>
              <a:ext cx="5874327" cy="323159"/>
            </a:xfrm>
            <a:prstGeom prst="rect">
              <a:avLst/>
            </a:prstGeom>
            <a:noFill/>
          </p:spPr>
          <p:txBody>
            <a:bodyPr wrap="square" rtlCol="0">
              <a:spAutoFit/>
            </a:bodyPr>
            <a:lstStyle/>
            <a:p>
              <a:endParaRPr lang="en-US" sz="1400" dirty="0"/>
            </a:p>
          </p:txBody>
        </p:sp>
      </p:grpSp>
    </p:spTree>
    <p:extLst>
      <p:ext uri="{BB962C8B-B14F-4D97-AF65-F5344CB8AC3E}">
        <p14:creationId xmlns:p14="http://schemas.microsoft.com/office/powerpoint/2010/main" val="2396779605"/>
      </p:ext>
    </p:extLst>
  </p:cSld>
  <p:clrMapOvr>
    <a:masterClrMapping/>
  </p:clrMapOvr>
  <mc:AlternateContent xmlns:mc="http://schemas.openxmlformats.org/markup-compatibility/2006">
    <mc:Choice xmlns:p14="http://schemas.microsoft.com/office/powerpoint/2010/main" Requires="p14">
      <p:transition spd="med" p14:dur="700" advTm="13198">
        <p:fade/>
      </p:transition>
    </mc:Choice>
    <mc:Fallback>
      <p:transition spd="med" advTm="13198">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01CF334-2D5C-4859-84A6-CA7E6E43FAEB}" type="slidenum">
              <a:rPr lang="en-US" smtClean="0"/>
              <a:pPr/>
              <a:t>36</a:t>
            </a:fld>
            <a:endParaRPr lang="en-US"/>
          </a:p>
        </p:txBody>
      </p:sp>
      <p:sp>
        <p:nvSpPr>
          <p:cNvPr id="4" name="Title 3"/>
          <p:cNvSpPr>
            <a:spLocks noGrp="1"/>
          </p:cNvSpPr>
          <p:nvPr>
            <p:ph type="title"/>
          </p:nvPr>
        </p:nvSpPr>
        <p:spPr/>
        <p:txBody>
          <a:bodyPr/>
          <a:lstStyle/>
          <a:p>
            <a:r>
              <a:rPr lang="en-US" dirty="0"/>
              <a:t>Management – cont’d</a:t>
            </a:r>
          </a:p>
        </p:txBody>
      </p:sp>
      <p:pic>
        <p:nvPicPr>
          <p:cNvPr id="5" name="Picture 4" descr="A person smiling for the picture&#10;&#10;Description generated with very high confidence"/>
          <p:cNvPicPr>
            <a:picLocks noChangeAspect="1"/>
          </p:cNvPicPr>
          <p:nvPr/>
        </p:nvPicPr>
        <p:blipFill rotWithShape="1">
          <a:blip r:embed="rId2" cstate="print">
            <a:extLst>
              <a:ext uri="{28A0092B-C50C-407E-A947-70E740481C1C}">
                <a14:useLocalDpi xmlns:a14="http://schemas.microsoft.com/office/drawing/2010/main" val="0"/>
              </a:ext>
            </a:extLst>
          </a:blip>
          <a:srcRect b="5338"/>
          <a:stretch/>
        </p:blipFill>
        <p:spPr>
          <a:xfrm>
            <a:off x="324644" y="1694656"/>
            <a:ext cx="2705129" cy="3276600"/>
          </a:xfrm>
          <a:prstGeom prst="rect">
            <a:avLst/>
          </a:prstGeom>
        </p:spPr>
      </p:pic>
      <p:sp>
        <p:nvSpPr>
          <p:cNvPr id="12" name="Rectangle 11">
            <a:extLst>
              <a:ext uri="{FF2B5EF4-FFF2-40B4-BE49-F238E27FC236}">
                <a16:creationId xmlns:a16="http://schemas.microsoft.com/office/drawing/2014/main" id="{38B3EC72-FCB4-F349-894A-BE5B147C1D38}"/>
              </a:ext>
            </a:extLst>
          </p:cNvPr>
          <p:cNvSpPr/>
          <p:nvPr/>
        </p:nvSpPr>
        <p:spPr>
          <a:xfrm>
            <a:off x="3296443" y="2837656"/>
            <a:ext cx="6007181" cy="2246769"/>
          </a:xfrm>
          <a:prstGeom prst="rect">
            <a:avLst/>
          </a:prstGeom>
        </p:spPr>
        <p:txBody>
          <a:bodyPr wrap="square">
            <a:spAutoFit/>
          </a:bodyPr>
          <a:lstStyle/>
          <a:p>
            <a:r>
              <a:rPr lang="en-US" sz="1400" dirty="0"/>
              <a:t>Dan </a:t>
            </a:r>
            <a:r>
              <a:rPr lang="en-US" sz="1400" dirty="0" err="1"/>
              <a:t>Eikleberry</a:t>
            </a:r>
            <a:r>
              <a:rPr lang="en-US" sz="1400" dirty="0"/>
              <a:t> is a retired United Airlines B-747-400 captain with more than 20,000 hours of flight experience. He has flown for commercial airlines, United States military, private aviation, flight test and experimental aviation. He also has flight operations management experience with airline and FAA offices, including dispatch, load planning, customer and onboard services, and gate and cargo handling. Dan received his BS from the United States Air Force Academy in 1968 with majors in Aeronautical Engineering, Astronautical Engineering, Computer Sciences, Physics, and Engineering Sciences; and an MBA from Embry Riddle Aeronautical University as Master of Aviation Management in 1985.</a:t>
            </a:r>
          </a:p>
        </p:txBody>
      </p:sp>
      <p:sp>
        <p:nvSpPr>
          <p:cNvPr id="14" name="TextBox 13">
            <a:extLst>
              <a:ext uri="{FF2B5EF4-FFF2-40B4-BE49-F238E27FC236}">
                <a16:creationId xmlns:a16="http://schemas.microsoft.com/office/drawing/2014/main" id="{79E9611E-F06E-DD43-B759-15CF08177C64}"/>
              </a:ext>
            </a:extLst>
          </p:cNvPr>
          <p:cNvSpPr txBox="1"/>
          <p:nvPr/>
        </p:nvSpPr>
        <p:spPr>
          <a:xfrm>
            <a:off x="3296442" y="1694656"/>
            <a:ext cx="6007181" cy="738664"/>
          </a:xfrm>
          <a:prstGeom prst="rect">
            <a:avLst/>
          </a:prstGeom>
          <a:noFill/>
        </p:spPr>
        <p:txBody>
          <a:bodyPr wrap="square" rtlCol="0">
            <a:spAutoFit/>
          </a:bodyPr>
          <a:lstStyle/>
          <a:p>
            <a:pPr fontAlgn="base"/>
            <a:r>
              <a:rPr lang="en-US" sz="2800" b="1" dirty="0"/>
              <a:t>Captain Daniel J. </a:t>
            </a:r>
            <a:r>
              <a:rPr lang="en-US" sz="2800" b="1" dirty="0" err="1"/>
              <a:t>Eikleberry</a:t>
            </a:r>
            <a:r>
              <a:rPr lang="en-US" sz="2800" b="1" dirty="0"/>
              <a:t> </a:t>
            </a:r>
          </a:p>
          <a:p>
            <a:pPr fontAlgn="base"/>
            <a:r>
              <a:rPr lang="en-US" sz="1400" dirty="0"/>
              <a:t>Senior Vice President &amp; Chief Operating Officer</a:t>
            </a:r>
            <a:endParaRPr lang="en-US" sz="1400" b="1" dirty="0"/>
          </a:p>
        </p:txBody>
      </p:sp>
    </p:spTree>
    <p:extLst>
      <p:ext uri="{BB962C8B-B14F-4D97-AF65-F5344CB8AC3E}">
        <p14:creationId xmlns:p14="http://schemas.microsoft.com/office/powerpoint/2010/main" val="855499351"/>
      </p:ext>
    </p:extLst>
  </p:cSld>
  <p:clrMapOvr>
    <a:masterClrMapping/>
  </p:clrMapOvr>
  <mc:AlternateContent xmlns:mc="http://schemas.openxmlformats.org/markup-compatibility/2006">
    <mc:Choice xmlns:p14="http://schemas.microsoft.com/office/powerpoint/2010/main" Requires="p14">
      <p:transition spd="med" p14:dur="700" advTm="12771">
        <p:fade/>
      </p:transition>
    </mc:Choice>
    <mc:Fallback>
      <p:transition spd="med" advTm="12771">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THE OPPORTUNITY </a:t>
            </a:r>
          </a:p>
        </p:txBody>
      </p:sp>
      <p:grpSp>
        <p:nvGrpSpPr>
          <p:cNvPr id="5" name="Group 4"/>
          <p:cNvGrpSpPr/>
          <p:nvPr/>
        </p:nvGrpSpPr>
        <p:grpSpPr>
          <a:xfrm>
            <a:off x="6801150" y="2304257"/>
            <a:ext cx="2764771" cy="2514600"/>
            <a:chOff x="5125244" y="1923256"/>
            <a:chExt cx="4267200" cy="3581400"/>
          </a:xfrm>
        </p:grpSpPr>
        <p:pic>
          <p:nvPicPr>
            <p:cNvPr id="6" name="Picture 5" descr="kozzi-5653022-opportunities_green_road_sign-2391x1588.jpg"/>
            <p:cNvPicPr>
              <a:picLocks noChangeAspect="1"/>
            </p:cNvPicPr>
            <p:nvPr/>
          </p:nvPicPr>
          <p:blipFill>
            <a:blip r:embed="rId3" cstate="print"/>
            <a:stretch>
              <a:fillRect/>
            </a:stretch>
          </p:blipFill>
          <p:spPr>
            <a:xfrm>
              <a:off x="5314933" y="2113756"/>
              <a:ext cx="3887822" cy="2971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5244" y="1923256"/>
              <a:ext cx="4267200" cy="3581400"/>
            </a:xfrm>
            <a:prstGeom prst="rect">
              <a:avLst/>
            </a:prstGeom>
          </p:spPr>
        </p:pic>
      </p:grpSp>
      <p:sp>
        <p:nvSpPr>
          <p:cNvPr id="11" name="TextBox 10"/>
          <p:cNvSpPr txBox="1"/>
          <p:nvPr/>
        </p:nvSpPr>
        <p:spPr>
          <a:xfrm>
            <a:off x="272194" y="2438012"/>
            <a:ext cx="5996050" cy="1077218"/>
          </a:xfrm>
          <a:prstGeom prst="rect">
            <a:avLst/>
          </a:prstGeom>
          <a:noFill/>
        </p:spPr>
        <p:txBody>
          <a:bodyPr wrap="square" rtlCol="0">
            <a:spAutoFit/>
          </a:bodyPr>
          <a:lstStyle/>
          <a:p>
            <a:pPr>
              <a:spcAft>
                <a:spcPts val="1200"/>
              </a:spcAft>
            </a:pPr>
            <a:r>
              <a:rPr lang="en-US" sz="3200" b="1" i="1" spc="300" dirty="0"/>
              <a:t>“if only I had invested before they went public”</a:t>
            </a:r>
          </a:p>
        </p:txBody>
      </p:sp>
      <p:sp>
        <p:nvSpPr>
          <p:cNvPr id="12" name="TextBox 11"/>
          <p:cNvSpPr txBox="1"/>
          <p:nvPr/>
        </p:nvSpPr>
        <p:spPr>
          <a:xfrm>
            <a:off x="248444" y="1770856"/>
            <a:ext cx="6324600" cy="584775"/>
          </a:xfrm>
          <a:prstGeom prst="rect">
            <a:avLst/>
          </a:prstGeom>
          <a:noFill/>
        </p:spPr>
        <p:txBody>
          <a:bodyPr wrap="square" rtlCol="0">
            <a:spAutoFit/>
          </a:bodyPr>
          <a:lstStyle/>
          <a:p>
            <a:r>
              <a:rPr lang="en-US" sz="3200" b="1" spc="-150" dirty="0"/>
              <a:t>How many times have you said:</a:t>
            </a:r>
          </a:p>
        </p:txBody>
      </p:sp>
      <p:grpSp>
        <p:nvGrpSpPr>
          <p:cNvPr id="8" name="Group 7">
            <a:extLst>
              <a:ext uri="{FF2B5EF4-FFF2-40B4-BE49-F238E27FC236}">
                <a16:creationId xmlns:a16="http://schemas.microsoft.com/office/drawing/2014/main" id="{708CB779-641B-5244-AE36-1F3E527AAE37}"/>
              </a:ext>
            </a:extLst>
          </p:cNvPr>
          <p:cNvGrpSpPr/>
          <p:nvPr/>
        </p:nvGrpSpPr>
        <p:grpSpPr>
          <a:xfrm>
            <a:off x="1467644" y="3787299"/>
            <a:ext cx="3581400" cy="2250757"/>
            <a:chOff x="6160145" y="1781489"/>
            <a:chExt cx="3276600" cy="3276600"/>
          </a:xfrm>
        </p:grpSpPr>
        <p:pic>
          <p:nvPicPr>
            <p:cNvPr id="9" name="Picture 8">
              <a:extLst>
                <a:ext uri="{FF2B5EF4-FFF2-40B4-BE49-F238E27FC236}">
                  <a16:creationId xmlns:a16="http://schemas.microsoft.com/office/drawing/2014/main" id="{5B973D72-3365-D44F-8730-CD4BF3FAD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13" name="Picture 12">
              <a:extLst>
                <a:ext uri="{FF2B5EF4-FFF2-40B4-BE49-F238E27FC236}">
                  <a16:creationId xmlns:a16="http://schemas.microsoft.com/office/drawing/2014/main" id="{E89E2D53-1B42-D24A-9723-3C3FC8AB7F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Tree>
    <p:extLst>
      <p:ext uri="{BB962C8B-B14F-4D97-AF65-F5344CB8AC3E}">
        <p14:creationId xmlns:p14="http://schemas.microsoft.com/office/powerpoint/2010/main" val="3801776593"/>
      </p:ext>
    </p:extLst>
  </p:cSld>
  <p:clrMapOvr>
    <a:masterClrMapping/>
  </p:clrMapOvr>
  <mc:AlternateContent xmlns:mc="http://schemas.openxmlformats.org/markup-compatibility/2006">
    <mc:Choice xmlns:p14="http://schemas.microsoft.com/office/powerpoint/2010/main" Requires="p14">
      <p:transition spd="slow" p14:dur="2000" advTm="13716"/>
    </mc:Choice>
    <mc:Fallback>
      <p:transition spd="slow" advTm="1371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10" y="149158"/>
            <a:ext cx="9525000" cy="980199"/>
          </a:xfrm>
        </p:spPr>
        <p:txBody>
          <a:bodyPr>
            <a:normAutofit/>
          </a:bodyPr>
          <a:lstStyle/>
          <a:p>
            <a:r>
              <a:rPr lang="en-US" dirty="0"/>
              <a:t>INVESTMENT SUMMARY</a:t>
            </a:r>
          </a:p>
        </p:txBody>
      </p:sp>
      <p:sp>
        <p:nvSpPr>
          <p:cNvPr id="3" name="Content Placeholder 2"/>
          <p:cNvSpPr>
            <a:spLocks noGrp="1"/>
          </p:cNvSpPr>
          <p:nvPr>
            <p:ph idx="1"/>
          </p:nvPr>
        </p:nvSpPr>
        <p:spPr>
          <a:xfrm>
            <a:off x="150978" y="1542256"/>
            <a:ext cx="5964866" cy="3962400"/>
          </a:xfrm>
        </p:spPr>
        <p:txBody>
          <a:bodyPr>
            <a:noAutofit/>
          </a:bodyPr>
          <a:lstStyle/>
          <a:p>
            <a:pPr>
              <a:spcBef>
                <a:spcPts val="0"/>
              </a:spcBef>
              <a:buClr>
                <a:schemeClr val="accent6"/>
              </a:buClr>
              <a:buSzPct val="110000"/>
              <a:buFont typeface="Wingdings" panose="05000000000000000000" pitchFamily="2" charset="2"/>
              <a:buChar char="v"/>
            </a:pPr>
            <a:r>
              <a:rPr lang="en-US" sz="2000" b="1" dirty="0">
                <a:solidFill>
                  <a:schemeClr val="tx1"/>
                </a:solidFill>
              </a:rPr>
              <a:t>1st offer $15.00 Per Share </a:t>
            </a:r>
            <a:r>
              <a:rPr lang="en-US" sz="2000" dirty="0">
                <a:solidFill>
                  <a:schemeClr val="tx1"/>
                </a:solidFill>
              </a:rPr>
              <a:t> </a:t>
            </a:r>
          </a:p>
          <a:p>
            <a:pPr marL="0" indent="0">
              <a:spcBef>
                <a:spcPts val="0"/>
              </a:spcBef>
              <a:buClr>
                <a:schemeClr val="accent6"/>
              </a:buClr>
              <a:buSzPct val="110000"/>
              <a:buNone/>
            </a:pPr>
            <a:r>
              <a:rPr lang="en-US" sz="2000" dirty="0">
                <a:solidFill>
                  <a:schemeClr val="tx1"/>
                </a:solidFill>
              </a:rPr>
              <a:t>      $300,000,000 buys initial 14 aircraft </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2nd offer $50 Per Share </a:t>
            </a:r>
            <a:r>
              <a:rPr lang="en-US" sz="2000" dirty="0">
                <a:solidFill>
                  <a:schemeClr val="tx1"/>
                </a:solidFill>
              </a:rPr>
              <a:t> </a:t>
            </a:r>
          </a:p>
          <a:p>
            <a:pPr marL="0" indent="0">
              <a:spcBef>
                <a:spcPts val="0"/>
              </a:spcBef>
              <a:buClr>
                <a:schemeClr val="accent6"/>
              </a:buClr>
              <a:buSzPct val="110000"/>
              <a:buNone/>
            </a:pPr>
            <a:r>
              <a:rPr lang="en-US" sz="2000" dirty="0">
                <a:solidFill>
                  <a:schemeClr val="tx1"/>
                </a:solidFill>
              </a:rPr>
              <a:t>      $500,000,000 buys additional 16 aircraft</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Projected Share Value $200+ </a:t>
            </a:r>
            <a:r>
              <a:rPr lang="en-US" sz="2000" dirty="0">
                <a:solidFill>
                  <a:schemeClr val="tx1"/>
                </a:solidFill>
              </a:rPr>
              <a:t> *</a:t>
            </a:r>
            <a:br>
              <a:rPr lang="en-US" sz="2000" dirty="0">
                <a:solidFill>
                  <a:schemeClr val="tx1"/>
                </a:solidFill>
              </a:rPr>
            </a:br>
            <a:endParaRPr lang="en-US" sz="2000" dirty="0">
              <a:solidFill>
                <a:schemeClr val="tx1"/>
              </a:solidFill>
            </a:endParaRPr>
          </a:p>
          <a:p>
            <a:pPr>
              <a:spcBef>
                <a:spcPts val="0"/>
              </a:spcBef>
              <a:buClr>
                <a:schemeClr val="accent6"/>
              </a:buClr>
              <a:buSzPct val="110000"/>
              <a:buFont typeface="Wingdings" panose="05000000000000000000" pitchFamily="2" charset="2"/>
              <a:buChar char="v"/>
            </a:pPr>
            <a:r>
              <a:rPr lang="en-US" sz="2000" b="1" dirty="0">
                <a:solidFill>
                  <a:schemeClr val="tx1"/>
                </a:solidFill>
              </a:rPr>
              <a:t>8 – 1 Stock Split *</a:t>
            </a:r>
            <a:br>
              <a:rPr lang="en-US" sz="2000" b="1" dirty="0">
                <a:solidFill>
                  <a:schemeClr val="tx1"/>
                </a:solidFill>
              </a:rPr>
            </a:br>
            <a:r>
              <a:rPr lang="en-US" sz="2000" dirty="0">
                <a:solidFill>
                  <a:schemeClr val="tx1"/>
                </a:solidFill>
              </a:rPr>
              <a:t>(to make the public shares affordable) </a:t>
            </a:r>
          </a:p>
          <a:p>
            <a:pPr>
              <a:spcBef>
                <a:spcPts val="0"/>
              </a:spcBef>
              <a:buClr>
                <a:schemeClr val="accent6"/>
              </a:buClr>
              <a:buSzPct val="85000"/>
              <a:buFont typeface="Wingdings" panose="05000000000000000000" pitchFamily="2" charset="2"/>
              <a:buChar char="v"/>
            </a:pPr>
            <a:endParaRPr lang="en-US" sz="1600" dirty="0">
              <a:solidFill>
                <a:schemeClr val="tx1"/>
              </a:solidFill>
            </a:endParaRPr>
          </a:p>
          <a:p>
            <a:pPr algn="ctr">
              <a:spcBef>
                <a:spcPts val="0"/>
              </a:spcBef>
              <a:buClr>
                <a:schemeClr val="accent6"/>
              </a:buClr>
              <a:buSzPct val="85000"/>
              <a:buFont typeface="Wingdings" panose="05000000000000000000" pitchFamily="2" charset="2"/>
              <a:buChar char="v"/>
            </a:pPr>
            <a:r>
              <a:rPr lang="en-US" sz="3600" b="1" dirty="0">
                <a:solidFill>
                  <a:schemeClr val="tx1"/>
                </a:solidFill>
              </a:rPr>
              <a:t>IPO</a:t>
            </a:r>
          </a:p>
          <a:p>
            <a:pPr marL="0" indent="0">
              <a:spcBef>
                <a:spcPts val="0"/>
              </a:spcBef>
              <a:buSzPct val="85000"/>
              <a:buNone/>
            </a:pPr>
            <a:endParaRPr lang="en-US" sz="1600" dirty="0">
              <a:solidFill>
                <a:schemeClr val="tx1"/>
              </a:solidFill>
            </a:endParaRPr>
          </a:p>
          <a:p>
            <a:pPr>
              <a:spcBef>
                <a:spcPts val="0"/>
              </a:spcBef>
              <a:buSzPct val="85000"/>
              <a:buFont typeface="Wingdings" panose="05000000000000000000" pitchFamily="2" charset="2"/>
              <a:buChar char="v"/>
            </a:pPr>
            <a:endParaRPr lang="en-US" sz="1600" dirty="0">
              <a:solidFill>
                <a:schemeClr val="tx1"/>
              </a:solidFill>
            </a:endParaRPr>
          </a:p>
          <a:p>
            <a:pPr>
              <a:spcBef>
                <a:spcPts val="0"/>
              </a:spcBef>
              <a:buSzPct val="85000"/>
              <a:buFont typeface="Wingdings" panose="05000000000000000000" pitchFamily="2" charset="2"/>
              <a:buChar char="v"/>
            </a:pPr>
            <a:endParaRPr lang="en-US" sz="1600" dirty="0">
              <a:solidFill>
                <a:schemeClr val="tx1"/>
              </a:solidFill>
            </a:endParaRPr>
          </a:p>
        </p:txBody>
      </p:sp>
      <p:grpSp>
        <p:nvGrpSpPr>
          <p:cNvPr id="9" name="Group 8"/>
          <p:cNvGrpSpPr/>
          <p:nvPr/>
        </p:nvGrpSpPr>
        <p:grpSpPr>
          <a:xfrm>
            <a:off x="6268244" y="1999456"/>
            <a:ext cx="3276600" cy="3276600"/>
            <a:chOff x="6160145" y="1781489"/>
            <a:chExt cx="3276600" cy="327660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
        <p:nvSpPr>
          <p:cNvPr id="4" name="TextBox 3"/>
          <p:cNvSpPr txBox="1"/>
          <p:nvPr/>
        </p:nvSpPr>
        <p:spPr>
          <a:xfrm>
            <a:off x="40576" y="5684857"/>
            <a:ext cx="9697243" cy="276999"/>
          </a:xfrm>
          <a:prstGeom prst="rect">
            <a:avLst/>
          </a:prstGeom>
          <a:noFill/>
        </p:spPr>
        <p:txBody>
          <a:bodyPr wrap="square" rtlCol="0">
            <a:spAutoFit/>
          </a:bodyPr>
          <a:lstStyle/>
          <a:p>
            <a:pPr algn="ctr"/>
            <a:r>
              <a:rPr lang="en-US" sz="1200" i="1" dirty="0"/>
              <a:t>*Projections based on certain assumptions contained in Avatar’s financial model and should not be relied upon as a guarantee.</a:t>
            </a:r>
            <a:endParaRPr lang="en-US" sz="1200" dirty="0">
              <a:ea typeface="Verdana" pitchFamily="34" charset="0"/>
              <a:cs typeface="Verdana" pitchFamily="34" charset="0"/>
            </a:endParaRPr>
          </a:p>
        </p:txBody>
      </p:sp>
    </p:spTree>
    <p:extLst>
      <p:ext uri="{BB962C8B-B14F-4D97-AF65-F5344CB8AC3E}">
        <p14:creationId xmlns:p14="http://schemas.microsoft.com/office/powerpoint/2010/main" val="1846311083"/>
      </p:ext>
    </p:extLst>
  </p:cSld>
  <p:clrMapOvr>
    <a:masterClrMapping/>
  </p:clrMapOvr>
  <mc:AlternateContent xmlns:mc="http://schemas.openxmlformats.org/markup-compatibility/2006">
    <mc:Choice xmlns:p14="http://schemas.microsoft.com/office/powerpoint/2010/main" Requires="p14">
      <p:transition spd="slow" p14:dur="2000" advTm="15616"/>
    </mc:Choice>
    <mc:Fallback>
      <p:transition spd="slow" advTm="15616"/>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INVESTOR INCENTIVES</a:t>
            </a:r>
          </a:p>
        </p:txBody>
      </p:sp>
      <p:sp>
        <p:nvSpPr>
          <p:cNvPr id="6" name="TextBox 5"/>
          <p:cNvSpPr txBox="1"/>
          <p:nvPr/>
        </p:nvSpPr>
        <p:spPr>
          <a:xfrm>
            <a:off x="629444" y="2304256"/>
            <a:ext cx="4800600" cy="3139321"/>
          </a:xfrm>
          <a:prstGeom prst="rect">
            <a:avLst/>
          </a:prstGeom>
          <a:noFill/>
        </p:spPr>
        <p:txBody>
          <a:bodyPr wrap="square" rtlCol="0">
            <a:spAutoFit/>
          </a:bodyPr>
          <a:lstStyle/>
          <a:p>
            <a:pPr algn="ctr"/>
            <a:r>
              <a:rPr lang="en-US" sz="3600" b="1" i="1" dirty="0"/>
              <a:t>Early investor</a:t>
            </a:r>
          </a:p>
          <a:p>
            <a:pPr algn="ctr"/>
            <a:r>
              <a:rPr lang="en-US" sz="3600" b="1" i="1" dirty="0"/>
              <a:t> </a:t>
            </a:r>
          </a:p>
          <a:p>
            <a:pPr algn="ctr"/>
            <a:endParaRPr lang="en-US" sz="3600" b="1" i="1" dirty="0"/>
          </a:p>
          <a:p>
            <a:pPr algn="ctr"/>
            <a:endParaRPr lang="en-US" sz="3600" b="1" i="1" dirty="0"/>
          </a:p>
          <a:p>
            <a:pPr algn="ctr"/>
            <a:r>
              <a:rPr lang="en-US" sz="5400" b="1" dirty="0"/>
              <a:t>Incentives</a:t>
            </a:r>
            <a:r>
              <a:rPr lang="en-US" sz="3600" b="1" dirty="0"/>
              <a:t>  </a:t>
            </a:r>
            <a:endParaRPr lang="en-US" sz="3600" dirty="0"/>
          </a:p>
        </p:txBody>
      </p:sp>
      <p:grpSp>
        <p:nvGrpSpPr>
          <p:cNvPr id="10" name="Group 9"/>
          <p:cNvGrpSpPr/>
          <p:nvPr/>
        </p:nvGrpSpPr>
        <p:grpSpPr>
          <a:xfrm>
            <a:off x="5940319" y="1999456"/>
            <a:ext cx="3419475" cy="3733800"/>
            <a:chOff x="6201569" y="2075656"/>
            <a:chExt cx="3419475" cy="37338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1569" y="2075656"/>
              <a:ext cx="3419475" cy="3733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206" y="2238689"/>
              <a:ext cx="3124200" cy="3125803"/>
            </a:xfrm>
            <a:prstGeom prst="rect">
              <a:avLst/>
            </a:prstGeom>
          </p:spPr>
        </p:pic>
      </p:grpSp>
      <p:pic>
        <p:nvPicPr>
          <p:cNvPr id="5" name="Picture 4">
            <a:extLst>
              <a:ext uri="{FF2B5EF4-FFF2-40B4-BE49-F238E27FC236}">
                <a16:creationId xmlns:a16="http://schemas.microsoft.com/office/drawing/2014/main" id="{A93FD321-DA85-FF43-A156-70766755C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44" y="3196032"/>
            <a:ext cx="2012950" cy="1340648"/>
          </a:xfrm>
          <a:prstGeom prst="rect">
            <a:avLst/>
          </a:prstGeom>
        </p:spPr>
      </p:pic>
    </p:spTree>
    <p:extLst>
      <p:ext uri="{BB962C8B-B14F-4D97-AF65-F5344CB8AC3E}">
        <p14:creationId xmlns:p14="http://schemas.microsoft.com/office/powerpoint/2010/main" val="241803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72238"/>
      </p:ext>
    </p:extLst>
  </p:cSld>
  <p:clrMapOvr>
    <a:masterClrMapping/>
  </p:clrMapOvr>
  <mc:AlternateContent xmlns:mc="http://schemas.openxmlformats.org/markup-compatibility/2006">
    <mc:Choice xmlns:p14="http://schemas.microsoft.com/office/powerpoint/2010/main" Requires="p14">
      <p:transition spd="slow" p14:dur="2000" advTm="7884"/>
    </mc:Choice>
    <mc:Fallback>
      <p:transition spd="slow" advTm="788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INCENTIVES</a:t>
            </a:r>
          </a:p>
        </p:txBody>
      </p:sp>
      <p:sp>
        <p:nvSpPr>
          <p:cNvPr id="8" name="TextBox 7"/>
          <p:cNvSpPr txBox="1"/>
          <p:nvPr/>
        </p:nvSpPr>
        <p:spPr>
          <a:xfrm>
            <a:off x="324644" y="2284670"/>
            <a:ext cx="5563394" cy="2862322"/>
          </a:xfrm>
          <a:prstGeom prst="rect">
            <a:avLst/>
          </a:prstGeom>
          <a:noFill/>
        </p:spPr>
        <p:txBody>
          <a:bodyPr wrap="square" rtlCol="0">
            <a:spAutoFit/>
          </a:bodyPr>
          <a:lstStyle/>
          <a:p>
            <a:r>
              <a:rPr lang="en-US" sz="2400" b="1" dirty="0"/>
              <a:t>1</a:t>
            </a:r>
            <a:r>
              <a:rPr lang="en-US" sz="2400" b="1" baseline="30000" dirty="0"/>
              <a:t>st</a:t>
            </a:r>
            <a:r>
              <a:rPr lang="en-US" sz="2400" b="1" dirty="0"/>
              <a:t> </a:t>
            </a:r>
            <a:r>
              <a:rPr lang="en-US" sz="2400" dirty="0"/>
              <a:t>$3 million of shares sold come with a warrant </a:t>
            </a:r>
            <a:r>
              <a:rPr lang="en-US" sz="2400" dirty="0">
                <a:sym typeface="Wingdings" panose="05000000000000000000" pitchFamily="2" charset="2"/>
              </a:rPr>
              <a:t>to purchase a share of </a:t>
            </a:r>
            <a:r>
              <a:rPr lang="en-US" sz="2400" i="1" dirty="0">
                <a:sym typeface="Wingdings" panose="05000000000000000000" pitchFamily="2" charset="2"/>
              </a:rPr>
              <a:t>common</a:t>
            </a:r>
            <a:r>
              <a:rPr lang="en-US" sz="2400" dirty="0">
                <a:sym typeface="Wingdings" panose="05000000000000000000" pitchFamily="2" charset="2"/>
              </a:rPr>
              <a:t> stock @ $2.50 per share </a:t>
            </a:r>
            <a:endParaRPr lang="en-US" sz="2400" dirty="0"/>
          </a:p>
          <a:p>
            <a:pPr algn="ctr"/>
            <a:endParaRPr lang="en-US" sz="2400" dirty="0"/>
          </a:p>
          <a:p>
            <a:r>
              <a:rPr lang="en-US" sz="2400" b="1" dirty="0"/>
              <a:t>2</a:t>
            </a:r>
            <a:r>
              <a:rPr lang="en-US" sz="2400" b="1" baseline="30000" dirty="0"/>
              <a:t>nd</a:t>
            </a:r>
            <a:r>
              <a:rPr lang="en-US" sz="2400" b="1" dirty="0"/>
              <a:t> </a:t>
            </a:r>
            <a:r>
              <a:rPr lang="en-US" sz="2400" dirty="0"/>
              <a:t>$3 million of shares sold come with a warrant </a:t>
            </a:r>
            <a:r>
              <a:rPr lang="en-US" sz="2400" dirty="0">
                <a:sym typeface="Wingdings" panose="05000000000000000000" pitchFamily="2" charset="2"/>
              </a:rPr>
              <a:t>to purchase a share of </a:t>
            </a:r>
            <a:r>
              <a:rPr lang="en-US" sz="2400" i="1" dirty="0">
                <a:sym typeface="Wingdings" panose="05000000000000000000" pitchFamily="2" charset="2"/>
              </a:rPr>
              <a:t>common</a:t>
            </a:r>
            <a:r>
              <a:rPr lang="en-US" sz="2400" dirty="0">
                <a:sym typeface="Wingdings" panose="05000000000000000000" pitchFamily="2" charset="2"/>
              </a:rPr>
              <a:t> stock @ $5.00 per share </a:t>
            </a:r>
            <a:endParaRPr lang="en-US" sz="1200" b="1" dirty="0"/>
          </a:p>
          <a:p>
            <a:pPr algn="ctr"/>
            <a:r>
              <a:rPr lang="en-US" sz="1200" b="1" dirty="0"/>
              <a:t> </a:t>
            </a:r>
            <a:endParaRPr lang="en-US" sz="1200" dirty="0"/>
          </a:p>
        </p:txBody>
      </p:sp>
      <p:sp>
        <p:nvSpPr>
          <p:cNvPr id="3" name="TextBox 2"/>
          <p:cNvSpPr txBox="1"/>
          <p:nvPr/>
        </p:nvSpPr>
        <p:spPr>
          <a:xfrm>
            <a:off x="2182144" y="1542256"/>
            <a:ext cx="5410200" cy="584775"/>
          </a:xfrm>
          <a:prstGeom prst="rect">
            <a:avLst/>
          </a:prstGeom>
          <a:noFill/>
        </p:spPr>
        <p:txBody>
          <a:bodyPr wrap="square" rtlCol="0">
            <a:spAutoFit/>
          </a:bodyPr>
          <a:lstStyle/>
          <a:p>
            <a:pPr algn="ctr"/>
            <a:r>
              <a:rPr lang="en-US" sz="3200" b="1" dirty="0"/>
              <a:t>Warrants (options)</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04235">
            <a:off x="6651825" y="2383149"/>
            <a:ext cx="2612230" cy="3290572"/>
          </a:xfrm>
          <a:prstGeom prst="rect">
            <a:avLst/>
          </a:prstGeom>
        </p:spPr>
      </p:pic>
    </p:spTree>
    <p:extLst>
      <p:ext uri="{BB962C8B-B14F-4D97-AF65-F5344CB8AC3E}">
        <p14:creationId xmlns:p14="http://schemas.microsoft.com/office/powerpoint/2010/main" val="894494159"/>
      </p:ext>
    </p:extLst>
  </p:cSld>
  <p:clrMapOvr>
    <a:masterClrMapping/>
  </p:clrMapOvr>
  <mc:AlternateContent xmlns:mc="http://schemas.openxmlformats.org/markup-compatibility/2006">
    <mc:Choice xmlns:p14="http://schemas.microsoft.com/office/powerpoint/2010/main" Requires="p14">
      <p:transition spd="slow" p14:dur="2000" advTm="15932"/>
    </mc:Choice>
    <mc:Fallback>
      <p:transition spd="slow" advTm="15932"/>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EARLY INVESTORS</a:t>
            </a:r>
          </a:p>
        </p:txBody>
      </p:sp>
      <p:sp>
        <p:nvSpPr>
          <p:cNvPr id="8" name="TextBox 7"/>
          <p:cNvSpPr txBox="1"/>
          <p:nvPr/>
        </p:nvSpPr>
        <p:spPr>
          <a:xfrm>
            <a:off x="479033" y="2797711"/>
            <a:ext cx="4722411" cy="2246769"/>
          </a:xfrm>
          <a:prstGeom prst="rect">
            <a:avLst/>
          </a:prstGeom>
          <a:noFill/>
        </p:spPr>
        <p:txBody>
          <a:bodyPr wrap="square" rtlCol="0">
            <a:spAutoFit/>
          </a:bodyPr>
          <a:lstStyle/>
          <a:p>
            <a:r>
              <a:rPr lang="en-US" sz="2800" dirty="0">
                <a:sym typeface="Wingdings" panose="05000000000000000000" pitchFamily="2" charset="2"/>
              </a:rPr>
              <a:t>Each Preferred share purchased comes with a warrant to purchase an additional share of Common stock at </a:t>
            </a:r>
            <a:r>
              <a:rPr lang="en-US" sz="2800" i="1" dirty="0">
                <a:sym typeface="Wingdings" panose="05000000000000000000" pitchFamily="2" charset="2"/>
              </a:rPr>
              <a:t>$2.50 </a:t>
            </a:r>
            <a:r>
              <a:rPr lang="en-US" sz="2800" dirty="0">
                <a:sym typeface="Wingdings" panose="05000000000000000000" pitchFamily="2" charset="2"/>
              </a:rPr>
              <a:t>per share. </a:t>
            </a:r>
            <a:r>
              <a:rPr lang="en-US" sz="2800" dirty="0"/>
              <a:t> </a:t>
            </a:r>
          </a:p>
        </p:txBody>
      </p:sp>
      <p:sp>
        <p:nvSpPr>
          <p:cNvPr id="3" name="TextBox 2"/>
          <p:cNvSpPr txBox="1"/>
          <p:nvPr/>
        </p:nvSpPr>
        <p:spPr>
          <a:xfrm>
            <a:off x="2634394" y="1770856"/>
            <a:ext cx="4495800" cy="523220"/>
          </a:xfrm>
          <a:prstGeom prst="rect">
            <a:avLst/>
          </a:prstGeom>
          <a:noFill/>
        </p:spPr>
        <p:txBody>
          <a:bodyPr wrap="square" rtlCol="0">
            <a:spAutoFit/>
          </a:bodyPr>
          <a:lstStyle/>
          <a:p>
            <a:pPr algn="ctr"/>
            <a:r>
              <a:rPr lang="en-US" sz="2800" b="1" u="sng" dirty="0"/>
              <a:t>(</a:t>
            </a:r>
            <a:r>
              <a:rPr lang="en-US" sz="2800" b="1" i="1" u="sng" dirty="0"/>
              <a:t>in other words</a:t>
            </a:r>
            <a:r>
              <a:rPr lang="en-US" sz="2800" b="1" u="sng" dirty="0"/>
              <a:t>…)</a:t>
            </a:r>
          </a:p>
        </p:txBody>
      </p:sp>
      <p:grpSp>
        <p:nvGrpSpPr>
          <p:cNvPr id="6" name="Group 5">
            <a:extLst>
              <a:ext uri="{FF2B5EF4-FFF2-40B4-BE49-F238E27FC236}">
                <a16:creationId xmlns:a16="http://schemas.microsoft.com/office/drawing/2014/main" id="{CE9A63B0-F620-CD40-8D48-152995E9C01C}"/>
              </a:ext>
            </a:extLst>
          </p:cNvPr>
          <p:cNvGrpSpPr/>
          <p:nvPr/>
        </p:nvGrpSpPr>
        <p:grpSpPr>
          <a:xfrm>
            <a:off x="5892256" y="2609056"/>
            <a:ext cx="3276600" cy="3276600"/>
            <a:chOff x="6160145" y="1781489"/>
            <a:chExt cx="3276600" cy="3276600"/>
          </a:xfrm>
        </p:grpSpPr>
        <p:pic>
          <p:nvPicPr>
            <p:cNvPr id="7" name="Picture 6">
              <a:extLst>
                <a:ext uri="{FF2B5EF4-FFF2-40B4-BE49-F238E27FC236}">
                  <a16:creationId xmlns:a16="http://schemas.microsoft.com/office/drawing/2014/main" id="{BBCC28E6-FFD4-5641-845E-F78B2B195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145" y="1781489"/>
              <a:ext cx="3276600" cy="3276600"/>
            </a:xfrm>
            <a:prstGeom prst="rect">
              <a:avLst/>
            </a:prstGeom>
          </p:spPr>
        </p:pic>
        <p:pic>
          <p:nvPicPr>
            <p:cNvPr id="9" name="Picture 8">
              <a:extLst>
                <a:ext uri="{FF2B5EF4-FFF2-40B4-BE49-F238E27FC236}">
                  <a16:creationId xmlns:a16="http://schemas.microsoft.com/office/drawing/2014/main" id="{48F3F529-C23B-1F40-B2ED-94CC55922D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378" y="1923256"/>
              <a:ext cx="2819400" cy="2743200"/>
            </a:xfrm>
            <a:prstGeom prst="rect">
              <a:avLst/>
            </a:prstGeom>
          </p:spPr>
        </p:pic>
      </p:grpSp>
    </p:spTree>
    <p:extLst>
      <p:ext uri="{BB962C8B-B14F-4D97-AF65-F5344CB8AC3E}">
        <p14:creationId xmlns:p14="http://schemas.microsoft.com/office/powerpoint/2010/main" val="2347375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normAutofit fontScale="90000"/>
          </a:bodyPr>
          <a:lstStyle/>
          <a:p>
            <a:r>
              <a:rPr lang="en-US" dirty="0"/>
              <a:t>WHAT COULD  AVATAR BE WORTH???</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25"/>
          <a:stretch/>
        </p:blipFill>
        <p:spPr>
          <a:xfrm>
            <a:off x="248444" y="1588588"/>
            <a:ext cx="9372599" cy="4068468"/>
          </a:xfrm>
          <a:prstGeom prst="rect">
            <a:avLst/>
          </a:prstGeom>
          <a:ln>
            <a:solidFill>
              <a:schemeClr val="bg1">
                <a:lumMod val="85000"/>
              </a:schemeClr>
            </a:solidFill>
          </a:ln>
        </p:spPr>
      </p:pic>
      <p:sp>
        <p:nvSpPr>
          <p:cNvPr id="3" name="TextBox 2"/>
          <p:cNvSpPr txBox="1"/>
          <p:nvPr/>
        </p:nvSpPr>
        <p:spPr>
          <a:xfrm>
            <a:off x="248444" y="5657056"/>
            <a:ext cx="9433306" cy="369332"/>
          </a:xfrm>
          <a:prstGeom prst="rect">
            <a:avLst/>
          </a:prstGeom>
          <a:noFill/>
        </p:spPr>
        <p:txBody>
          <a:bodyPr wrap="square" rtlCol="0">
            <a:spAutoFit/>
          </a:bodyPr>
          <a:lstStyle/>
          <a:p>
            <a:r>
              <a:rPr lang="en-US" sz="1000" b="1" dirty="0"/>
              <a:t>* Value listed is a </a:t>
            </a:r>
            <a:r>
              <a:rPr lang="en-US" sz="1000" b="1" i="1" dirty="0"/>
              <a:t>projection only,</a:t>
            </a:r>
            <a:r>
              <a:rPr lang="en-US" sz="1000" b="1" dirty="0"/>
              <a:t> based only the raise of $800 million from 1</a:t>
            </a:r>
            <a:r>
              <a:rPr lang="en-US" sz="1000" b="1" baseline="30000" dirty="0"/>
              <a:t>st</a:t>
            </a:r>
            <a:r>
              <a:rPr lang="en-US" sz="1000" b="1" dirty="0"/>
              <a:t> &amp; 2</a:t>
            </a:r>
            <a:r>
              <a:rPr lang="en-US" sz="1000" b="1" baseline="30000" dirty="0"/>
              <a:t>nd</a:t>
            </a:r>
            <a:r>
              <a:rPr lang="en-US" sz="1000" b="1" dirty="0"/>
              <a:t> offering, and does not include value of intangibles such as good will</a:t>
            </a:r>
            <a:r>
              <a:rPr lang="en-US" sz="1000" dirty="0"/>
              <a:t>.</a:t>
            </a:r>
            <a:r>
              <a:rPr lang="en-US" sz="900" dirty="0"/>
              <a:t> </a:t>
            </a:r>
            <a:r>
              <a:rPr lang="en-US" sz="1600" dirty="0"/>
              <a:t> </a:t>
            </a:r>
            <a:r>
              <a:rPr lang="en-US" dirty="0"/>
              <a:t> </a:t>
            </a:r>
          </a:p>
        </p:txBody>
      </p:sp>
    </p:spTree>
    <p:extLst>
      <p:ext uri="{BB962C8B-B14F-4D97-AF65-F5344CB8AC3E}">
        <p14:creationId xmlns:p14="http://schemas.microsoft.com/office/powerpoint/2010/main" val="2347375601"/>
      </p:ext>
    </p:extLst>
  </p:cSld>
  <p:clrMapOvr>
    <a:masterClrMapping/>
  </p:clrMapOvr>
  <mc:AlternateContent xmlns:mc="http://schemas.openxmlformats.org/markup-compatibility/2006">
    <mc:Choice xmlns:p14="http://schemas.microsoft.com/office/powerpoint/2010/main" Requires="p14">
      <p:transition spd="slow" p14:dur="2000" advTm="16149"/>
    </mc:Choice>
    <mc:Fallback>
      <p:transition spd="slow" advTm="1614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ANSWERS</a:t>
            </a:r>
          </a:p>
        </p:txBody>
      </p:sp>
      <p:sp>
        <p:nvSpPr>
          <p:cNvPr id="9" name="Rounded Rectangle 8"/>
          <p:cNvSpPr/>
          <p:nvPr/>
        </p:nvSpPr>
        <p:spPr>
          <a:xfrm>
            <a:off x="1422118" y="1923256"/>
            <a:ext cx="6912909" cy="9906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accent2"/>
                </a:solidFill>
              </a:rPr>
              <a:t>HANDS UP !  </a:t>
            </a:r>
            <a:endParaRPr lang="en-US" sz="4000" b="1"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3340" y="3194432"/>
            <a:ext cx="4043204" cy="26912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844" y="1923256"/>
            <a:ext cx="1295400" cy="991036"/>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7844" y="1923256"/>
            <a:ext cx="1295400" cy="991036"/>
          </a:xfrm>
          <a:prstGeom prst="rect">
            <a:avLst/>
          </a:prstGeom>
        </p:spPr>
      </p:pic>
    </p:spTree>
    <p:extLst>
      <p:ext uri="{BB962C8B-B14F-4D97-AF65-F5344CB8AC3E}">
        <p14:creationId xmlns:p14="http://schemas.microsoft.com/office/powerpoint/2010/main" val="2340711593"/>
      </p:ext>
    </p:extLst>
  </p:cSld>
  <p:clrMapOvr>
    <a:masterClrMapping/>
  </p:clrMapOvr>
  <mc:AlternateContent xmlns:mc="http://schemas.openxmlformats.org/markup-compatibility/2006">
    <mc:Choice xmlns:p14="http://schemas.microsoft.com/office/powerpoint/2010/main" Requires="p14">
      <p:transition spd="slow" p14:dur="2000" advTm="15869"/>
    </mc:Choice>
    <mc:Fallback>
      <p:transition spd="slow" advTm="1586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032" y="181057"/>
            <a:ext cx="8813959" cy="980199"/>
          </a:xfrm>
        </p:spPr>
        <p:txBody>
          <a:bodyPr/>
          <a:lstStyle/>
          <a:p>
            <a:r>
              <a:rPr lang="en-US" dirty="0"/>
              <a:t>WELCOME TO AVATAR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66056"/>
            <a:ext cx="9793287" cy="4572000"/>
          </a:xfrm>
          <a:prstGeom prst="rect">
            <a:avLst/>
          </a:prstGeom>
        </p:spPr>
      </p:pic>
    </p:spTree>
    <p:extLst>
      <p:ext uri="{BB962C8B-B14F-4D97-AF65-F5344CB8AC3E}">
        <p14:creationId xmlns:p14="http://schemas.microsoft.com/office/powerpoint/2010/main" val="841621384"/>
      </p:ext>
    </p:extLst>
  </p:cSld>
  <p:clrMapOvr>
    <a:masterClrMapping/>
  </p:clrMapOvr>
  <mc:AlternateContent xmlns:mc="http://schemas.openxmlformats.org/markup-compatibility/2006">
    <mc:Choice xmlns:p14="http://schemas.microsoft.com/office/powerpoint/2010/main" Requires="p14">
      <p:transition spd="slow" p14:dur="2000" advTm="15768"/>
    </mc:Choice>
    <mc:Fallback>
      <p:transition spd="slow" advTm="1576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OPPORTUNITY IS NOW</a:t>
            </a:r>
          </a:p>
        </p:txBody>
      </p:sp>
      <p:sp>
        <p:nvSpPr>
          <p:cNvPr id="4" name="TextBox 3"/>
          <p:cNvSpPr txBox="1"/>
          <p:nvPr/>
        </p:nvSpPr>
        <p:spPr>
          <a:xfrm>
            <a:off x="1719279" y="4456727"/>
            <a:ext cx="6324600" cy="1200329"/>
          </a:xfrm>
          <a:prstGeom prst="rect">
            <a:avLst/>
          </a:prstGeom>
          <a:noFill/>
        </p:spPr>
        <p:txBody>
          <a:bodyPr wrap="square" rtlCol="0">
            <a:spAutoFit/>
          </a:bodyPr>
          <a:lstStyle/>
          <a:p>
            <a:pPr algn="ctr"/>
            <a:r>
              <a:rPr lang="en-US" sz="2400" b="1" dirty="0"/>
              <a:t>Avatar Airlines</a:t>
            </a:r>
          </a:p>
          <a:p>
            <a:pPr algn="ctr"/>
            <a:r>
              <a:rPr lang="en-US" sz="2400" dirty="0"/>
              <a:t>20283 State Road 7, Ste. 400</a:t>
            </a:r>
            <a:br>
              <a:rPr lang="en-US" sz="2400" dirty="0"/>
            </a:br>
            <a:r>
              <a:rPr lang="en-US" sz="2400" dirty="0"/>
              <a:t>Boca Raton, FL 33498</a:t>
            </a:r>
            <a:endParaRPr lang="en-US" sz="2400" dirty="0">
              <a:solidFill>
                <a:schemeClr val="tx1">
                  <a:lumMod val="75000"/>
                  <a:lumOff val="25000"/>
                </a:schemeClr>
              </a:solidFill>
            </a:endParaRPr>
          </a:p>
        </p:txBody>
      </p:sp>
      <p:sp>
        <p:nvSpPr>
          <p:cNvPr id="9" name="Rounded Rectangle 8"/>
          <p:cNvSpPr/>
          <p:nvPr/>
        </p:nvSpPr>
        <p:spPr>
          <a:xfrm>
            <a:off x="1423343" y="3073252"/>
            <a:ext cx="6912909" cy="99060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solidFill>
              </a:rPr>
              <a:t>View Avatar Airlines’ Offering at:</a:t>
            </a:r>
          </a:p>
          <a:p>
            <a:pPr algn="ctr"/>
            <a:r>
              <a:rPr lang="en-US" b="1" dirty="0">
                <a:hlinkClick r:id="rId2"/>
              </a:rPr>
              <a:t>http://www.InvestInAvatarAirlines.com</a:t>
            </a:r>
            <a:endParaRPr lang="en-US" b="1" dirty="0">
              <a:solidFill>
                <a:schemeClr val="bg1"/>
              </a:solidFill>
            </a:endParaRPr>
          </a:p>
        </p:txBody>
      </p:sp>
      <p:sp>
        <p:nvSpPr>
          <p:cNvPr id="3" name="TextBox 2"/>
          <p:cNvSpPr txBox="1"/>
          <p:nvPr/>
        </p:nvSpPr>
        <p:spPr>
          <a:xfrm>
            <a:off x="438944" y="1711990"/>
            <a:ext cx="8915400" cy="830997"/>
          </a:xfrm>
          <a:prstGeom prst="rect">
            <a:avLst/>
          </a:prstGeom>
          <a:noFill/>
        </p:spPr>
        <p:txBody>
          <a:bodyPr wrap="square" rtlCol="0">
            <a:spAutoFit/>
          </a:bodyPr>
          <a:lstStyle/>
          <a:p>
            <a:pPr algn="ctr"/>
            <a:r>
              <a:rPr lang="en-US" sz="2400" b="1" dirty="0"/>
              <a:t>For more information on investing in Avatar Airlines </a:t>
            </a:r>
          </a:p>
          <a:p>
            <a:pPr algn="ctr"/>
            <a:r>
              <a:rPr lang="en-US" sz="2400" b="1" dirty="0"/>
              <a:t>Please visit the address below:</a:t>
            </a:r>
            <a:endParaRPr lang="en-US" sz="2400" dirty="0"/>
          </a:p>
        </p:txBody>
      </p:sp>
    </p:spTree>
    <p:extLst>
      <p:ext uri="{BB962C8B-B14F-4D97-AF65-F5344CB8AC3E}">
        <p14:creationId xmlns:p14="http://schemas.microsoft.com/office/powerpoint/2010/main" val="2845484164"/>
      </p:ext>
    </p:extLst>
  </p:cSld>
  <p:clrMapOvr>
    <a:masterClrMapping/>
  </p:clrMapOvr>
  <mc:AlternateContent xmlns:mc="http://schemas.openxmlformats.org/markup-compatibility/2006">
    <mc:Choice xmlns:p14="http://schemas.microsoft.com/office/powerpoint/2010/main" Requires="p14">
      <p:transition spd="slow" p14:dur="2000" advTm="36332"/>
    </mc:Choice>
    <mc:Fallback>
      <p:transition spd="slow" advTm="3633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AVATAR DIFFERENT?</a:t>
            </a:r>
          </a:p>
        </p:txBody>
      </p:sp>
      <p:pic>
        <p:nvPicPr>
          <p:cNvPr id="5" name="Picture 4">
            <a:extLst>
              <a:ext uri="{FF2B5EF4-FFF2-40B4-BE49-F238E27FC236}">
                <a16:creationId xmlns:a16="http://schemas.microsoft.com/office/drawing/2014/main" id="{D4E9665F-7F5C-5245-BC46-AACFE0F01C02}"/>
              </a:ext>
            </a:extLst>
          </p:cNvPr>
          <p:cNvPicPr>
            <a:picLocks noChangeAspect="1"/>
          </p:cNvPicPr>
          <p:nvPr/>
        </p:nvPicPr>
        <p:blipFill>
          <a:blip r:embed="rId2"/>
          <a:stretch>
            <a:fillRect/>
          </a:stretch>
        </p:blipFill>
        <p:spPr>
          <a:xfrm>
            <a:off x="2343944" y="3904456"/>
            <a:ext cx="5105400" cy="1968282"/>
          </a:xfrm>
          <a:prstGeom prst="rect">
            <a:avLst/>
          </a:prstGeom>
        </p:spPr>
      </p:pic>
      <p:sp>
        <p:nvSpPr>
          <p:cNvPr id="9" name="TextBox 8">
            <a:extLst>
              <a:ext uri="{FF2B5EF4-FFF2-40B4-BE49-F238E27FC236}">
                <a16:creationId xmlns:a16="http://schemas.microsoft.com/office/drawing/2014/main" id="{3B72A3AD-E007-AF4D-B820-564193D70ACE}"/>
              </a:ext>
            </a:extLst>
          </p:cNvPr>
          <p:cNvSpPr txBox="1"/>
          <p:nvPr/>
        </p:nvSpPr>
        <p:spPr>
          <a:xfrm>
            <a:off x="858044" y="1923256"/>
            <a:ext cx="8153400" cy="1754326"/>
          </a:xfrm>
          <a:prstGeom prst="rect">
            <a:avLst/>
          </a:prstGeom>
          <a:noFill/>
        </p:spPr>
        <p:txBody>
          <a:bodyPr wrap="square" rtlCol="0">
            <a:spAutoFit/>
          </a:bodyPr>
          <a:lstStyle/>
          <a:p>
            <a:pPr algn="ctr"/>
            <a:r>
              <a:rPr lang="en-US" sz="3600" i="1" dirty="0"/>
              <a:t>Exclusive use of the Boeing 747-400 Jumbo-jet equipped with 581 seats offering everyday </a:t>
            </a:r>
            <a:r>
              <a:rPr lang="en-US" sz="3600" b="1" i="1" dirty="0"/>
              <a:t>“</a:t>
            </a:r>
            <a:r>
              <a:rPr lang="en-US" sz="3600" b="1" i="1" u="sng" dirty="0"/>
              <a:t>ultra low fares</a:t>
            </a:r>
            <a:r>
              <a:rPr lang="en-US" sz="3600" b="1" i="1" dirty="0"/>
              <a:t>”</a:t>
            </a:r>
            <a:r>
              <a:rPr lang="en-US" sz="3600" b="1" i="1" u="sng" dirty="0"/>
              <a:t> </a:t>
            </a:r>
          </a:p>
        </p:txBody>
      </p:sp>
    </p:spTree>
    <p:extLst>
      <p:ext uri="{BB962C8B-B14F-4D97-AF65-F5344CB8AC3E}">
        <p14:creationId xmlns:p14="http://schemas.microsoft.com/office/powerpoint/2010/main" val="1929991817"/>
      </p:ext>
    </p:extLst>
  </p:cSld>
  <p:clrMapOvr>
    <a:masterClrMapping/>
  </p:clrMapOvr>
  <mc:AlternateContent xmlns:mc="http://schemas.openxmlformats.org/markup-compatibility/2006">
    <mc:Choice xmlns:p14="http://schemas.microsoft.com/office/powerpoint/2010/main" Requires="p14">
      <p:transition spd="slow" p14:dur="2000" advTm="11264"/>
    </mc:Choice>
    <mc:Fallback>
      <p:transition spd="slow" advTm="1126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A6A3-C095-1442-B052-BD137A735380}"/>
              </a:ext>
            </a:extLst>
          </p:cNvPr>
          <p:cNvSpPr>
            <a:spLocks noGrp="1"/>
          </p:cNvSpPr>
          <p:nvPr>
            <p:ph type="title"/>
          </p:nvPr>
        </p:nvSpPr>
        <p:spPr/>
        <p:txBody>
          <a:bodyPr/>
          <a:lstStyle/>
          <a:p>
            <a:r>
              <a:rPr lang="en-US" dirty="0"/>
              <a:t>NO ADD ON FEES</a:t>
            </a:r>
          </a:p>
        </p:txBody>
      </p:sp>
      <p:pic>
        <p:nvPicPr>
          <p:cNvPr id="5" name="Content Placeholder 4">
            <a:extLst>
              <a:ext uri="{FF2B5EF4-FFF2-40B4-BE49-F238E27FC236}">
                <a16:creationId xmlns:a16="http://schemas.microsoft.com/office/drawing/2014/main" id="{4CA2C8A7-7FB1-8F45-A27B-65345228B5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4238" y="2254830"/>
            <a:ext cx="3340100" cy="2868825"/>
          </a:xfrm>
        </p:spPr>
      </p:pic>
      <p:sp>
        <p:nvSpPr>
          <p:cNvPr id="6" name="TextBox 5">
            <a:extLst>
              <a:ext uri="{FF2B5EF4-FFF2-40B4-BE49-F238E27FC236}">
                <a16:creationId xmlns:a16="http://schemas.microsoft.com/office/drawing/2014/main" id="{3BEA2263-D0B5-1447-B108-08105136A2D7}"/>
              </a:ext>
            </a:extLst>
          </p:cNvPr>
          <p:cNvSpPr txBox="1"/>
          <p:nvPr/>
        </p:nvSpPr>
        <p:spPr>
          <a:xfrm>
            <a:off x="248445" y="1466056"/>
            <a:ext cx="5257800" cy="5047536"/>
          </a:xfrm>
          <a:prstGeom prst="rect">
            <a:avLst/>
          </a:prstGeom>
          <a:noFill/>
        </p:spPr>
        <p:txBody>
          <a:bodyPr wrap="square" rtlCol="0">
            <a:spAutoFit/>
          </a:bodyPr>
          <a:lstStyle/>
          <a:p>
            <a:pPr algn="ctr"/>
            <a:endParaRPr lang="en-US" sz="4000" dirty="0"/>
          </a:p>
          <a:p>
            <a:pPr marL="571500" indent="-571500">
              <a:buFont typeface="Wingdings" pitchFamily="2" charset="2"/>
              <a:buChar char="v"/>
            </a:pPr>
            <a:r>
              <a:rPr lang="en-US" sz="2800" b="1" dirty="0"/>
              <a:t>No Bag Fees*</a:t>
            </a:r>
          </a:p>
          <a:p>
            <a:endParaRPr lang="en-US" sz="2800" b="1" dirty="0"/>
          </a:p>
          <a:p>
            <a:pPr marL="571500" indent="-571500">
              <a:buFont typeface="Wingdings" pitchFamily="2" charset="2"/>
              <a:buChar char="v"/>
            </a:pPr>
            <a:r>
              <a:rPr lang="en-US" sz="2800" b="1" dirty="0"/>
              <a:t>No Seat Assignment Fees</a:t>
            </a:r>
          </a:p>
          <a:p>
            <a:pPr marL="571500" indent="-571500">
              <a:buFont typeface="Wingdings" pitchFamily="2" charset="2"/>
              <a:buChar char="v"/>
            </a:pPr>
            <a:endParaRPr lang="en-US" sz="2800" b="1" dirty="0"/>
          </a:p>
          <a:p>
            <a:pPr marL="571500" indent="-571500">
              <a:buFont typeface="Wingdings" pitchFamily="2" charset="2"/>
              <a:buChar char="v"/>
            </a:pPr>
            <a:r>
              <a:rPr lang="en-US" sz="2800" b="1" dirty="0"/>
              <a:t>No Wi-Fi Fees</a:t>
            </a:r>
          </a:p>
          <a:p>
            <a:pPr marL="571500" indent="-571500">
              <a:buFont typeface="Wingdings" pitchFamily="2" charset="2"/>
              <a:buChar char="v"/>
            </a:pPr>
            <a:endParaRPr lang="en-US" sz="2800" b="1" dirty="0"/>
          </a:p>
          <a:p>
            <a:pPr marL="571500" indent="-571500">
              <a:buFont typeface="Wingdings" pitchFamily="2" charset="2"/>
              <a:buChar char="v"/>
            </a:pPr>
            <a:r>
              <a:rPr lang="en-US" sz="2800" b="1" dirty="0"/>
              <a:t>No Early Boarding Fees</a:t>
            </a:r>
          </a:p>
          <a:p>
            <a:pPr marL="571500" indent="-571500">
              <a:buFont typeface="Wingdings" pitchFamily="2" charset="2"/>
              <a:buChar char="v"/>
            </a:pPr>
            <a:endParaRPr lang="en-US" sz="2400" b="1" dirty="0"/>
          </a:p>
          <a:p>
            <a:pPr marL="571500" indent="-571500">
              <a:buFont typeface="Wingdings" pitchFamily="2" charset="2"/>
              <a:buChar char="v"/>
            </a:pPr>
            <a:endParaRPr lang="en-US" sz="2400" b="1" dirty="0"/>
          </a:p>
          <a:p>
            <a:pPr marL="571500" indent="-571500">
              <a:buFont typeface="Wingdings" pitchFamily="2" charset="2"/>
              <a:buChar char="v"/>
            </a:pPr>
            <a:endParaRPr lang="en-US" sz="2400" b="1" dirty="0"/>
          </a:p>
          <a:p>
            <a:pPr algn="ctr"/>
            <a:r>
              <a:rPr lang="en-US" sz="1400" b="1" dirty="0"/>
              <a:t>(*up to two)</a:t>
            </a:r>
          </a:p>
        </p:txBody>
      </p:sp>
    </p:spTree>
    <p:extLst>
      <p:ext uri="{BB962C8B-B14F-4D97-AF65-F5344CB8AC3E}">
        <p14:creationId xmlns:p14="http://schemas.microsoft.com/office/powerpoint/2010/main" val="166787126"/>
      </p:ext>
    </p:extLst>
  </p:cSld>
  <p:clrMapOvr>
    <a:masterClrMapping/>
  </p:clrMapOvr>
  <mc:AlternateContent xmlns:mc="http://schemas.openxmlformats.org/markup-compatibility/2006">
    <mc:Choice xmlns:p14="http://schemas.microsoft.com/office/powerpoint/2010/main" Requires="p14">
      <p:transition spd="slow" p14:dur="2000" advTm="10742"/>
    </mc:Choice>
    <mc:Fallback>
      <p:transition spd="slow" advTm="107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IN-FLIGHT ENTERTAINMENT</a:t>
            </a:r>
          </a:p>
        </p:txBody>
      </p:sp>
      <p:grpSp>
        <p:nvGrpSpPr>
          <p:cNvPr id="4" name="Group 3"/>
          <p:cNvGrpSpPr/>
          <p:nvPr/>
        </p:nvGrpSpPr>
        <p:grpSpPr>
          <a:xfrm>
            <a:off x="5406294" y="2031355"/>
            <a:ext cx="4176346" cy="3092301"/>
            <a:chOff x="5406294" y="1975706"/>
            <a:chExt cx="4176346" cy="3092301"/>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4219" y="2151856"/>
              <a:ext cx="376745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6619" y="2367498"/>
              <a:ext cx="1524000" cy="107975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294" y="1975706"/>
              <a:ext cx="4176346" cy="3092301"/>
            </a:xfrm>
            <a:prstGeom prst="rect">
              <a:avLst/>
            </a:prstGeom>
          </p:spPr>
        </p:pic>
      </p:grpSp>
      <p:grpSp>
        <p:nvGrpSpPr>
          <p:cNvPr id="9" name="Group 8"/>
          <p:cNvGrpSpPr/>
          <p:nvPr/>
        </p:nvGrpSpPr>
        <p:grpSpPr>
          <a:xfrm>
            <a:off x="172244" y="2351484"/>
            <a:ext cx="4723606" cy="2248952"/>
            <a:chOff x="172244" y="2170033"/>
            <a:chExt cx="4723606" cy="2248952"/>
          </a:xfrm>
        </p:grpSpPr>
        <p:sp>
          <p:nvSpPr>
            <p:cNvPr id="3" name="TextBox 2"/>
            <p:cNvSpPr txBox="1"/>
            <p:nvPr/>
          </p:nvSpPr>
          <p:spPr>
            <a:xfrm>
              <a:off x="172244" y="3218656"/>
              <a:ext cx="4723606" cy="1200329"/>
            </a:xfrm>
            <a:prstGeom prst="rect">
              <a:avLst/>
            </a:prstGeom>
            <a:noFill/>
          </p:spPr>
          <p:txBody>
            <a:bodyPr wrap="square" rtlCol="0">
              <a:spAutoFit/>
            </a:bodyPr>
            <a:lstStyle/>
            <a:p>
              <a:r>
                <a:rPr lang="en-US" sz="2400" b="1" dirty="0"/>
                <a:t>FREE Wi-Fi </a:t>
              </a:r>
              <a:r>
                <a:rPr lang="en-US" sz="2400" dirty="0"/>
                <a:t>to all passengers.</a:t>
              </a:r>
            </a:p>
            <a:p>
              <a:r>
                <a:rPr lang="en-US" sz="2400" dirty="0"/>
                <a:t>Provided by partners in return for their brand recognition.</a:t>
              </a:r>
            </a:p>
          </p:txBody>
        </p:sp>
        <p:sp>
          <p:nvSpPr>
            <p:cNvPr id="7" name="TextBox 6"/>
            <p:cNvSpPr txBox="1"/>
            <p:nvPr/>
          </p:nvSpPr>
          <p:spPr>
            <a:xfrm>
              <a:off x="172244" y="2170033"/>
              <a:ext cx="4418806" cy="523220"/>
            </a:xfrm>
            <a:prstGeom prst="rect">
              <a:avLst/>
            </a:prstGeom>
            <a:noFill/>
          </p:spPr>
          <p:txBody>
            <a:bodyPr wrap="square" rtlCol="0">
              <a:spAutoFit/>
            </a:bodyPr>
            <a:lstStyle/>
            <a:p>
              <a:r>
                <a:rPr lang="en-US" sz="2800" b="1" dirty="0"/>
                <a:t>In-Flight Entertainment</a:t>
              </a:r>
            </a:p>
          </p:txBody>
        </p:sp>
      </p:grpSp>
    </p:spTree>
    <p:extLst>
      <p:ext uri="{BB962C8B-B14F-4D97-AF65-F5344CB8AC3E}">
        <p14:creationId xmlns:p14="http://schemas.microsoft.com/office/powerpoint/2010/main" val="427543824"/>
      </p:ext>
    </p:extLst>
  </p:cSld>
  <p:clrMapOvr>
    <a:masterClrMapping/>
  </p:clrMapOvr>
  <mc:AlternateContent xmlns:mc="http://schemas.openxmlformats.org/markup-compatibility/2006">
    <mc:Choice xmlns:p14="http://schemas.microsoft.com/office/powerpoint/2010/main" Requires="p14">
      <p:transition spd="slow" p14:dur="2000" advTm="10868"/>
    </mc:Choice>
    <mc:Fallback>
      <p:transition spd="slow" advTm="1086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8" y="170656"/>
            <a:ext cx="9671906" cy="980199"/>
          </a:xfrm>
        </p:spPr>
        <p:txBody>
          <a:bodyPr>
            <a:normAutofit/>
          </a:bodyPr>
          <a:lstStyle/>
          <a:p>
            <a:r>
              <a:rPr lang="en-US" dirty="0"/>
              <a:t>DESIGNED FOR PROFITABILITY</a:t>
            </a:r>
          </a:p>
        </p:txBody>
      </p:sp>
      <p:sp>
        <p:nvSpPr>
          <p:cNvPr id="9" name="TextBox 8"/>
          <p:cNvSpPr txBox="1"/>
          <p:nvPr/>
        </p:nvSpPr>
        <p:spPr>
          <a:xfrm>
            <a:off x="1086886" y="1618456"/>
            <a:ext cx="7596008" cy="584775"/>
          </a:xfrm>
          <a:prstGeom prst="rect">
            <a:avLst/>
          </a:prstGeom>
          <a:noFill/>
        </p:spPr>
        <p:txBody>
          <a:bodyPr wrap="square" rtlCol="0">
            <a:spAutoFit/>
          </a:bodyPr>
          <a:lstStyle/>
          <a:p>
            <a:pPr algn="ctr">
              <a:spcAft>
                <a:spcPts val="600"/>
              </a:spcAft>
            </a:pPr>
            <a:r>
              <a:rPr lang="en-US" sz="3200" b="1" dirty="0"/>
              <a:t>MULTIPLE REVENUE STREAMS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2044" y="2456657"/>
            <a:ext cx="3353061" cy="2878368"/>
          </a:xfrm>
          <a:prstGeom prst="rect">
            <a:avLst/>
          </a:prstGeom>
        </p:spPr>
      </p:pic>
      <p:sp>
        <p:nvSpPr>
          <p:cNvPr id="14" name="TextBox 13"/>
          <p:cNvSpPr txBox="1"/>
          <p:nvPr/>
        </p:nvSpPr>
        <p:spPr>
          <a:xfrm>
            <a:off x="43594" y="2685256"/>
            <a:ext cx="3100450" cy="2222340"/>
          </a:xfrm>
          <a:prstGeom prst="rect">
            <a:avLst/>
          </a:prstGeom>
          <a:noFill/>
        </p:spPr>
        <p:txBody>
          <a:bodyPr wrap="square" rtlCol="0">
            <a:spAutoFit/>
          </a:bodyPr>
          <a:lstStyle/>
          <a:p>
            <a:pPr marL="285750" indent="-285750">
              <a:lnSpc>
                <a:spcPct val="200000"/>
              </a:lnSpc>
              <a:buClr>
                <a:schemeClr val="accent6"/>
              </a:buClr>
              <a:buSzPct val="110000"/>
              <a:buFont typeface="Wingdings" panose="05000000000000000000" pitchFamily="2" charset="2"/>
              <a:buChar char="v"/>
            </a:pPr>
            <a:r>
              <a:rPr lang="en-US" b="1" dirty="0"/>
              <a:t>Passenger Seat Sales</a:t>
            </a:r>
          </a:p>
          <a:p>
            <a:pPr marL="285750" indent="-285750">
              <a:lnSpc>
                <a:spcPct val="200000"/>
              </a:lnSpc>
              <a:buClr>
                <a:schemeClr val="accent6"/>
              </a:buClr>
              <a:buSzPct val="110000"/>
              <a:buFont typeface="Wingdings" panose="05000000000000000000" pitchFamily="2" charset="2"/>
              <a:buChar char="v"/>
            </a:pPr>
            <a:r>
              <a:rPr lang="en-US" b="1" dirty="0"/>
              <a:t>Food &amp; Beverage Sales</a:t>
            </a:r>
          </a:p>
          <a:p>
            <a:pPr marL="285750" indent="-285750">
              <a:lnSpc>
                <a:spcPct val="200000"/>
              </a:lnSpc>
              <a:buClr>
                <a:schemeClr val="accent6"/>
              </a:buClr>
              <a:buSzPct val="110000"/>
              <a:buFont typeface="Wingdings" panose="05000000000000000000" pitchFamily="2" charset="2"/>
              <a:buChar char="v"/>
            </a:pPr>
            <a:r>
              <a:rPr lang="en-US" b="1" dirty="0"/>
              <a:t>Cargo Sales</a:t>
            </a:r>
          </a:p>
          <a:p>
            <a:pPr marL="285750" indent="-285750">
              <a:lnSpc>
                <a:spcPct val="200000"/>
              </a:lnSpc>
              <a:buClr>
                <a:schemeClr val="accent6"/>
              </a:buClr>
              <a:buSzPct val="110000"/>
              <a:buFont typeface="Wingdings" panose="05000000000000000000" pitchFamily="2" charset="2"/>
              <a:buChar char="v"/>
            </a:pPr>
            <a:r>
              <a:rPr lang="en-US" b="1" dirty="0"/>
              <a:t>Travel Agent Affiliates</a:t>
            </a:r>
          </a:p>
        </p:txBody>
      </p:sp>
      <p:sp>
        <p:nvSpPr>
          <p:cNvPr id="15" name="TextBox 14"/>
          <p:cNvSpPr txBox="1"/>
          <p:nvPr/>
        </p:nvSpPr>
        <p:spPr>
          <a:xfrm>
            <a:off x="3167794" y="2685256"/>
            <a:ext cx="2871850" cy="2222340"/>
          </a:xfrm>
          <a:prstGeom prst="rect">
            <a:avLst/>
          </a:prstGeom>
          <a:noFill/>
        </p:spPr>
        <p:txBody>
          <a:bodyPr wrap="square" rtlCol="0">
            <a:spAutoFit/>
          </a:bodyPr>
          <a:lstStyle/>
          <a:p>
            <a:pPr marL="285750" indent="-285750">
              <a:lnSpc>
                <a:spcPct val="200000"/>
              </a:lnSpc>
              <a:buClr>
                <a:schemeClr val="accent6"/>
              </a:buClr>
              <a:buSzPct val="110000"/>
              <a:buFont typeface="Wingdings" panose="05000000000000000000" pitchFamily="2" charset="2"/>
              <a:buChar char="v"/>
            </a:pPr>
            <a:r>
              <a:rPr lang="en-US" b="1" dirty="0"/>
              <a:t>Media Sales</a:t>
            </a:r>
          </a:p>
          <a:p>
            <a:pPr marL="285750" indent="-285750">
              <a:lnSpc>
                <a:spcPct val="200000"/>
              </a:lnSpc>
              <a:buClr>
                <a:schemeClr val="accent6"/>
              </a:buClr>
              <a:buSzPct val="110000"/>
              <a:buFont typeface="Wingdings" panose="05000000000000000000" pitchFamily="2" charset="2"/>
              <a:buChar char="v"/>
            </a:pPr>
            <a:r>
              <a:rPr lang="en-US" b="1" dirty="0"/>
              <a:t>Vacation Sales</a:t>
            </a:r>
          </a:p>
          <a:p>
            <a:pPr marL="285750" indent="-285750">
              <a:lnSpc>
                <a:spcPct val="200000"/>
              </a:lnSpc>
              <a:buClr>
                <a:schemeClr val="accent6"/>
              </a:buClr>
              <a:buSzPct val="110000"/>
              <a:buFont typeface="Wingdings" panose="05000000000000000000" pitchFamily="2" charset="2"/>
              <a:buChar char="v"/>
            </a:pPr>
            <a:r>
              <a:rPr lang="en-US" b="1" dirty="0"/>
              <a:t>Insurance Sales</a:t>
            </a:r>
          </a:p>
          <a:p>
            <a:pPr marL="285750" indent="-285750">
              <a:lnSpc>
                <a:spcPct val="200000"/>
              </a:lnSpc>
              <a:buClr>
                <a:schemeClr val="accent6"/>
              </a:buClr>
              <a:buSzPct val="110000"/>
              <a:buFont typeface="Wingdings" panose="05000000000000000000" pitchFamily="2" charset="2"/>
              <a:buChar char="v"/>
            </a:pPr>
            <a:r>
              <a:rPr lang="en-US" b="1" dirty="0"/>
              <a:t>“Free Fare” Programs</a:t>
            </a:r>
          </a:p>
        </p:txBody>
      </p:sp>
    </p:spTree>
    <p:extLst>
      <p:ext uri="{BB962C8B-B14F-4D97-AF65-F5344CB8AC3E}">
        <p14:creationId xmlns:p14="http://schemas.microsoft.com/office/powerpoint/2010/main" val="2895550234"/>
      </p:ext>
    </p:extLst>
  </p:cSld>
  <p:clrMapOvr>
    <a:masterClrMapping/>
  </p:clrMapOvr>
  <mc:AlternateContent xmlns:mc="http://schemas.openxmlformats.org/markup-compatibility/2006">
    <mc:Choice xmlns:p14="http://schemas.microsoft.com/office/powerpoint/2010/main" Requires="p14">
      <p:transition spd="slow" p14:dur="2000" advTm="16000"/>
    </mc:Choice>
    <mc:Fallback>
      <p:transition spd="slow" advTm="1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90" y="181057"/>
            <a:ext cx="8813959" cy="980199"/>
          </a:xfrm>
        </p:spPr>
        <p:txBody>
          <a:bodyPr/>
          <a:lstStyle/>
          <a:p>
            <a:r>
              <a:rPr lang="en-US" dirty="0"/>
              <a:t>TICKETS</a:t>
            </a:r>
          </a:p>
        </p:txBody>
      </p:sp>
      <p:sp>
        <p:nvSpPr>
          <p:cNvPr id="10" name="TextBox 9"/>
          <p:cNvSpPr txBox="1"/>
          <p:nvPr/>
        </p:nvSpPr>
        <p:spPr>
          <a:xfrm>
            <a:off x="629444" y="1694656"/>
            <a:ext cx="8153400" cy="707886"/>
          </a:xfrm>
          <a:prstGeom prst="rect">
            <a:avLst/>
          </a:prstGeom>
          <a:noFill/>
        </p:spPr>
        <p:txBody>
          <a:bodyPr wrap="square" rtlCol="0">
            <a:spAutoFit/>
          </a:bodyPr>
          <a:lstStyle/>
          <a:p>
            <a:pPr algn="ctr"/>
            <a:r>
              <a:rPr lang="en-US" sz="4000" i="1" dirty="0"/>
              <a:t> fares as low as $19</a:t>
            </a:r>
            <a:endParaRPr lang="en-US" sz="4000" dirty="0"/>
          </a:p>
        </p:txBody>
      </p:sp>
      <p:sp>
        <p:nvSpPr>
          <p:cNvPr id="3" name="TextBox 2"/>
          <p:cNvSpPr txBox="1"/>
          <p:nvPr/>
        </p:nvSpPr>
        <p:spPr>
          <a:xfrm>
            <a:off x="324644" y="2761456"/>
            <a:ext cx="5131777" cy="2568717"/>
          </a:xfrm>
          <a:prstGeom prst="rect">
            <a:avLst/>
          </a:prstGeom>
          <a:noFill/>
        </p:spPr>
        <p:txBody>
          <a:bodyPr wrap="square" rtlCol="0">
            <a:spAutoFit/>
          </a:bodyPr>
          <a:lstStyle/>
          <a:p>
            <a:pPr>
              <a:lnSpc>
                <a:spcPct val="150000"/>
              </a:lnSpc>
              <a:buClr>
                <a:schemeClr val="accent2"/>
              </a:buClr>
            </a:pPr>
            <a:r>
              <a:rPr lang="en-US" sz="2200" dirty="0"/>
              <a:t>539 economy seats on the lower deck and 42 office seats on the upper deck for a total of 581 seats making it the lowest cost per available seat mile in the industry.</a:t>
            </a:r>
          </a:p>
        </p:txBody>
      </p:sp>
      <p:grpSp>
        <p:nvGrpSpPr>
          <p:cNvPr id="6" name="Group 5"/>
          <p:cNvGrpSpPr/>
          <p:nvPr/>
        </p:nvGrpSpPr>
        <p:grpSpPr>
          <a:xfrm>
            <a:off x="5582444" y="2935942"/>
            <a:ext cx="3886200" cy="2697540"/>
            <a:chOff x="5506244" y="2609056"/>
            <a:chExt cx="3886200" cy="29718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6244" y="2609056"/>
              <a:ext cx="3886200" cy="2971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3121" y="2854727"/>
              <a:ext cx="3467100" cy="2304085"/>
            </a:xfrm>
            <a:prstGeom prst="rect">
              <a:avLst/>
            </a:prstGeom>
          </p:spPr>
        </p:pic>
      </p:grpSp>
      <p:sp>
        <p:nvSpPr>
          <p:cNvPr id="7" name="TextBox 6">
            <a:extLst>
              <a:ext uri="{FF2B5EF4-FFF2-40B4-BE49-F238E27FC236}">
                <a16:creationId xmlns:a16="http://schemas.microsoft.com/office/drawing/2014/main" id="{187FC51C-4846-1047-83A5-D401B04883C9}"/>
              </a:ext>
            </a:extLst>
          </p:cNvPr>
          <p:cNvSpPr txBox="1"/>
          <p:nvPr/>
        </p:nvSpPr>
        <p:spPr>
          <a:xfrm>
            <a:off x="3067844" y="5633482"/>
            <a:ext cx="3842331" cy="369332"/>
          </a:xfrm>
          <a:prstGeom prst="rect">
            <a:avLst/>
          </a:prstGeom>
          <a:noFill/>
        </p:spPr>
        <p:txBody>
          <a:bodyPr wrap="square" rtlCol="0">
            <a:spAutoFit/>
          </a:bodyPr>
          <a:lstStyle/>
          <a:p>
            <a:r>
              <a:rPr lang="en-US" dirty="0"/>
              <a:t>*economy seats </a:t>
            </a:r>
          </a:p>
        </p:txBody>
      </p:sp>
    </p:spTree>
  </p:cSld>
  <p:clrMapOvr>
    <a:masterClrMapping/>
  </p:clrMapOvr>
  <mc:AlternateContent xmlns:mc="http://schemas.openxmlformats.org/markup-compatibility/2006">
    <mc:Choice xmlns:p14="http://schemas.microsoft.com/office/powerpoint/2010/main" Requires="p14">
      <p:transition spd="slow" p14:dur="2000" advTm="11183"/>
    </mc:Choice>
    <mc:Fallback>
      <p:transition spd="slow" advTm="11183"/>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Custom 60">
      <a:dk1>
        <a:srgbClr val="000000"/>
      </a:dk1>
      <a:lt1>
        <a:srgbClr val="FFFFFF"/>
      </a:lt1>
      <a:dk2>
        <a:srgbClr val="434342"/>
      </a:dk2>
      <a:lt2>
        <a:srgbClr val="CDD7D9"/>
      </a:lt2>
      <a:accent1>
        <a:srgbClr val="7EC500"/>
      </a:accent1>
      <a:accent2>
        <a:srgbClr val="0072BC"/>
      </a:accent2>
      <a:accent3>
        <a:srgbClr val="9AD35B"/>
      </a:accent3>
      <a:accent4>
        <a:srgbClr val="6BA5CE"/>
      </a:accent4>
      <a:accent5>
        <a:srgbClr val="3F3F3F"/>
      </a:accent5>
      <a:accent6>
        <a:srgbClr val="00558E"/>
      </a:accent6>
      <a:hlink>
        <a:srgbClr val="0072BC"/>
      </a:hlink>
      <a:folHlink>
        <a:srgbClr val="96969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Decatur</Template>
  <TotalTime>22623</TotalTime>
  <Words>1100</Words>
  <Application>Microsoft Macintosh PowerPoint</Application>
  <PresentationFormat>Custom</PresentationFormat>
  <Paragraphs>218</Paragraphs>
  <Slides>45</Slides>
  <Notes>7</Notes>
  <HiddenSlides>6</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Mini Pics Lil Vehicles</vt:lpstr>
      <vt:lpstr>Arial</vt:lpstr>
      <vt:lpstr>Calibri</vt:lpstr>
      <vt:lpstr>Courier New</vt:lpstr>
      <vt:lpstr>Verdana</vt:lpstr>
      <vt:lpstr>Wingdings</vt:lpstr>
      <vt:lpstr>Wingdings 2</vt:lpstr>
      <vt:lpstr>Decatur</vt:lpstr>
      <vt:lpstr>PowerPoint Presentation</vt:lpstr>
      <vt:lpstr>PowerPoint Presentation</vt:lpstr>
      <vt:lpstr>PowerPoint Presentation</vt:lpstr>
      <vt:lpstr>PowerPoint Presentation</vt:lpstr>
      <vt:lpstr>WHAT MAKES AVATAR DIFFERENT?</vt:lpstr>
      <vt:lpstr>NO ADD ON FEES</vt:lpstr>
      <vt:lpstr>IN-FLIGHT ENTERTAINMENT</vt:lpstr>
      <vt:lpstr>DESIGNED FOR PROFITABILITY</vt:lpstr>
      <vt:lpstr>TICKETS</vt:lpstr>
      <vt:lpstr>FOOD &amp; BEVERAGE</vt:lpstr>
      <vt:lpstr>ADVERTISING</vt:lpstr>
      <vt:lpstr>CARGO</vt:lpstr>
      <vt:lpstr>VACATIONS &amp; RENT-A-CAR</vt:lpstr>
      <vt:lpstr>INSURANCE</vt:lpstr>
      <vt:lpstr>TRAVEL AGENT AFFILATES</vt:lpstr>
      <vt:lpstr>FREE FARE CLUB</vt:lpstr>
      <vt:lpstr>FOCUS PROGRAM</vt:lpstr>
      <vt:lpstr>COST COMPARISON</vt:lpstr>
      <vt:lpstr>PROJECTED PROFIT &amp; LOSS</vt:lpstr>
      <vt:lpstr>Projected Balance Sheet</vt:lpstr>
      <vt:lpstr>Projected Cash Flow</vt:lpstr>
      <vt:lpstr>PROPOSED ROUTES - YEAR 1</vt:lpstr>
      <vt:lpstr>ADDITIONAL ROUTES - YEAR 2</vt:lpstr>
      <vt:lpstr>ADDITIONAL ROUTES - YEAR 3</vt:lpstr>
      <vt:lpstr>FINANCIAL MODEL</vt:lpstr>
      <vt:lpstr>FUTURE DEVELOPMENTS</vt:lpstr>
      <vt:lpstr>WHAT YOU WANT TO KNOW</vt:lpstr>
      <vt:lpstr>THE OFFERING</vt:lpstr>
      <vt:lpstr>MAKING A GREAT COMPANY</vt:lpstr>
      <vt:lpstr>SECURITY</vt:lpstr>
      <vt:lpstr>SECOND PHASE</vt:lpstr>
      <vt:lpstr>PROJECTED SHARE GROWTH</vt:lpstr>
      <vt:lpstr>FUTURE IPO</vt:lpstr>
      <vt:lpstr>AVATAR’S FOUNDER</vt:lpstr>
      <vt:lpstr>EXECUTIVE MANAGEMENT</vt:lpstr>
      <vt:lpstr>Management – cont’d</vt:lpstr>
      <vt:lpstr>THE OPPORTUNITY </vt:lpstr>
      <vt:lpstr>INVESTMENT SUMMARY</vt:lpstr>
      <vt:lpstr>EARLY INVESTOR INCENTIVES</vt:lpstr>
      <vt:lpstr>EARLY INCENTIVES</vt:lpstr>
      <vt:lpstr>EARLY INVESTORS</vt:lpstr>
      <vt:lpstr>WHAT COULD  AVATAR BE WORTH???</vt:lpstr>
      <vt:lpstr>QUESTIONS AND ANSWERS</vt:lpstr>
      <vt:lpstr>WELCOME TO AVATAR</vt:lpstr>
      <vt:lpstr>THE OPPORTUNITY IS NOW</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Beni K Glover</dc:creator>
  <cp:lastModifiedBy>Barry Michaels</cp:lastModifiedBy>
  <cp:revision>788</cp:revision>
  <cp:lastPrinted>2018-07-29T15:09:40Z</cp:lastPrinted>
  <dcterms:created xsi:type="dcterms:W3CDTF">2015-05-12T22:04:14Z</dcterms:created>
  <dcterms:modified xsi:type="dcterms:W3CDTF">2018-07-30T15:16:26Z</dcterms:modified>
</cp:coreProperties>
</file>